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Canva Sans Bold" charset="1" panose="020B0803030501040103"/>
      <p:regular r:id="rId27"/>
    </p:embeddedFont>
    <p:embeddedFont>
      <p:font typeface="Poppins Bold" charset="1" panose="00000800000000000000"/>
      <p:regular r:id="rId28"/>
    </p:embeddedFont>
    <p:embeddedFont>
      <p:font typeface="Poppins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Public Sans Bold" charset="1" panose="00000000000000000000"/>
      <p:regular r:id="rId31"/>
    </p:embeddedFont>
    <p:embeddedFont>
      <p:font typeface="Public Sans" charset="1" panose="00000000000000000000"/>
      <p:regular r:id="rId32"/>
    </p:embeddedFont>
    <p:embeddedFont>
      <p:font typeface="Canva Sans" charset="1" panose="020B05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jpe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embeddings/oleObject1.bin" Type="http://schemas.openxmlformats.org/officeDocument/2006/relationships/oleObjec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4.pn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6.jpeg" Type="http://schemas.openxmlformats.org/officeDocument/2006/relationships/image"/><Relationship Id="rId8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457517" y="1417020"/>
            <a:ext cx="5345851" cy="4136533"/>
          </a:xfrm>
          <a:custGeom>
            <a:avLst/>
            <a:gdLst/>
            <a:ahLst/>
            <a:cxnLst/>
            <a:rect r="r" b="b" t="t" l="l"/>
            <a:pathLst>
              <a:path h="4136533" w="5345851">
                <a:moveTo>
                  <a:pt x="0" y="0"/>
                </a:moveTo>
                <a:lnTo>
                  <a:pt x="5345851" y="0"/>
                </a:lnTo>
                <a:lnTo>
                  <a:pt x="5345851" y="4136533"/>
                </a:lnTo>
                <a:lnTo>
                  <a:pt x="0" y="4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55" t="-33526" r="-41508" b="-30844"/>
            </a:stretch>
          </a:blipFill>
        </p:spPr>
      </p:sp>
      <p:sp>
        <p:nvSpPr>
          <p:cNvPr name="AutoShape 8" id="8"/>
          <p:cNvSpPr/>
          <p:nvPr/>
        </p:nvSpPr>
        <p:spPr>
          <a:xfrm flipH="true" flipV="true">
            <a:off x="9163050" y="1611289"/>
            <a:ext cx="19050" cy="3747995"/>
          </a:xfrm>
          <a:prstGeom prst="line">
            <a:avLst/>
          </a:prstGeom>
          <a:ln cap="flat" w="38100">
            <a:solidFill>
              <a:srgbClr val="FECD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572625" y="1888992"/>
            <a:ext cx="6376185" cy="3470292"/>
          </a:xfrm>
          <a:custGeom>
            <a:avLst/>
            <a:gdLst/>
            <a:ahLst/>
            <a:cxnLst/>
            <a:rect r="r" b="b" t="t" l="l"/>
            <a:pathLst>
              <a:path h="3470292" w="6376185">
                <a:moveTo>
                  <a:pt x="0" y="0"/>
                </a:moveTo>
                <a:lnTo>
                  <a:pt x="6376184" y="0"/>
                </a:lnTo>
                <a:lnTo>
                  <a:pt x="6376184" y="3470292"/>
                </a:lnTo>
                <a:lnTo>
                  <a:pt x="0" y="3470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1" t="0" r="-94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03081" y="6247869"/>
            <a:ext cx="7081838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</a:t>
            </a: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YTICS FOR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SCIENCE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- 4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99999">
            <a:off x="-105366" y="-300299"/>
            <a:ext cx="3652982" cy="3780576"/>
          </a:xfrm>
          <a:custGeom>
            <a:avLst/>
            <a:gdLst/>
            <a:ahLst/>
            <a:cxnLst/>
            <a:rect r="r" b="b" t="t" l="l"/>
            <a:pathLst>
              <a:path h="3780576" w="3652982">
                <a:moveTo>
                  <a:pt x="0" y="0"/>
                </a:moveTo>
                <a:lnTo>
                  <a:pt x="3652982" y="0"/>
                </a:lnTo>
                <a:lnTo>
                  <a:pt x="3652982" y="3780576"/>
                </a:lnTo>
                <a:lnTo>
                  <a:pt x="0" y="378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19817" y="1229093"/>
            <a:ext cx="5415096" cy="3287823"/>
          </a:xfrm>
          <a:custGeom>
            <a:avLst/>
            <a:gdLst/>
            <a:ahLst/>
            <a:cxnLst/>
            <a:rect r="r" b="b" t="t" l="l"/>
            <a:pathLst>
              <a:path h="3287823" w="5415096">
                <a:moveTo>
                  <a:pt x="0" y="0"/>
                </a:moveTo>
                <a:lnTo>
                  <a:pt x="5415096" y="0"/>
                </a:lnTo>
                <a:lnTo>
                  <a:pt x="5415096" y="3287823"/>
                </a:lnTo>
                <a:lnTo>
                  <a:pt x="0" y="3287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135" b="-2766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0327" y="1229093"/>
            <a:ext cx="6476376" cy="3181520"/>
          </a:xfrm>
          <a:custGeom>
            <a:avLst/>
            <a:gdLst/>
            <a:ahLst/>
            <a:cxnLst/>
            <a:rect r="r" b="b" t="t" l="l"/>
            <a:pathLst>
              <a:path h="3181520" w="6476376">
                <a:moveTo>
                  <a:pt x="0" y="0"/>
                </a:moveTo>
                <a:lnTo>
                  <a:pt x="6476376" y="0"/>
                </a:lnTo>
                <a:lnTo>
                  <a:pt x="6476376" y="3181520"/>
                </a:lnTo>
                <a:lnTo>
                  <a:pt x="0" y="3181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50133" y="4936536"/>
            <a:ext cx="6599642" cy="3316320"/>
          </a:xfrm>
          <a:custGeom>
            <a:avLst/>
            <a:gdLst/>
            <a:ahLst/>
            <a:cxnLst/>
            <a:rect r="r" b="b" t="t" l="l"/>
            <a:pathLst>
              <a:path h="3316320" w="6599642">
                <a:moveTo>
                  <a:pt x="0" y="0"/>
                </a:moveTo>
                <a:lnTo>
                  <a:pt x="6599642" y="0"/>
                </a:lnTo>
                <a:lnTo>
                  <a:pt x="6599642" y="3316320"/>
                </a:lnTo>
                <a:lnTo>
                  <a:pt x="0" y="33163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20327" y="4755559"/>
            <a:ext cx="5556778" cy="3497297"/>
          </a:xfrm>
          <a:custGeom>
            <a:avLst/>
            <a:gdLst/>
            <a:ahLst/>
            <a:cxnLst/>
            <a:rect r="r" b="b" t="t" l="l"/>
            <a:pathLst>
              <a:path h="3497297" w="5556778">
                <a:moveTo>
                  <a:pt x="0" y="0"/>
                </a:moveTo>
                <a:lnTo>
                  <a:pt x="5556778" y="0"/>
                </a:lnTo>
                <a:lnTo>
                  <a:pt x="5556778" y="3497297"/>
                </a:lnTo>
                <a:lnTo>
                  <a:pt x="0" y="34972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1125" y="514350"/>
            <a:ext cx="129175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223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Analysing Forms And Flavors With Unit Sales Over The Years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6567" y="-517759"/>
            <a:ext cx="3307934" cy="3092919"/>
          </a:xfrm>
          <a:custGeom>
            <a:avLst/>
            <a:gdLst/>
            <a:ahLst/>
            <a:cxnLst/>
            <a:rect r="r" b="b" t="t" l="l"/>
            <a:pathLst>
              <a:path h="3092919" w="3307934">
                <a:moveTo>
                  <a:pt x="0" y="0"/>
                </a:moveTo>
                <a:lnTo>
                  <a:pt x="3307934" y="0"/>
                </a:lnTo>
                <a:lnTo>
                  <a:pt x="3307934" y="3092918"/>
                </a:lnTo>
                <a:lnTo>
                  <a:pt x="0" y="3092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99999">
            <a:off x="-86874" y="-226334"/>
            <a:ext cx="3652982" cy="3780576"/>
          </a:xfrm>
          <a:custGeom>
            <a:avLst/>
            <a:gdLst/>
            <a:ahLst/>
            <a:cxnLst/>
            <a:rect r="r" b="b" t="t" l="l"/>
            <a:pathLst>
              <a:path h="3780576" w="3652982">
                <a:moveTo>
                  <a:pt x="0" y="0"/>
                </a:moveTo>
                <a:lnTo>
                  <a:pt x="3652982" y="0"/>
                </a:lnTo>
                <a:lnTo>
                  <a:pt x="3652982" y="3780577"/>
                </a:lnTo>
                <a:lnTo>
                  <a:pt x="0" y="3780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03045" y="2242071"/>
            <a:ext cx="7787531" cy="4721191"/>
          </a:xfrm>
          <a:custGeom>
            <a:avLst/>
            <a:gdLst/>
            <a:ahLst/>
            <a:cxnLst/>
            <a:rect r="r" b="b" t="t" l="l"/>
            <a:pathLst>
              <a:path h="4721191" w="7787531">
                <a:moveTo>
                  <a:pt x="0" y="0"/>
                </a:moveTo>
                <a:lnTo>
                  <a:pt x="7787532" y="0"/>
                </a:lnTo>
                <a:lnTo>
                  <a:pt x="7787532" y="4721191"/>
                </a:lnTo>
                <a:lnTo>
                  <a:pt x="0" y="4721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77502" y="800100"/>
            <a:ext cx="1092940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75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 FROM LASSO REGRESSION ANALYSIS: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21367" y="2104446"/>
            <a:ext cx="4751736" cy="523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TUB/CONTAINER packaging emerged as the strongest sales driver, with a coefficient of +1920, indicating significant impact on unit sales.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BURGER/PATT</a:t>
            </a: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 form showed strong performance (coefficient +109), suggesting product form plays a key role in consumer purchase decisions.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PLAIN/ORIGINAL flavor contributed positively (coefficient +171), reinforcing the strength of core, familiar flavors.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PLANT-BASED SUBSTITUTE product type had a smaller, but positive effect (+66), aligned with the broader trend toward plant-based eating.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 per unit had a negative coefficient, highlighting price sensitivity among consumers.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951688">
            <a:off x="14719804" y="-887255"/>
            <a:ext cx="4816728" cy="5030525"/>
          </a:xfrm>
          <a:custGeom>
            <a:avLst/>
            <a:gdLst/>
            <a:ahLst/>
            <a:cxnLst/>
            <a:rect r="r" b="b" t="t" l="l"/>
            <a:pathLst>
              <a:path h="5030525" w="4816728">
                <a:moveTo>
                  <a:pt x="0" y="0"/>
                </a:moveTo>
                <a:lnTo>
                  <a:pt x="4816728" y="0"/>
                </a:lnTo>
                <a:lnTo>
                  <a:pt x="4816728" y="5030525"/>
                </a:lnTo>
                <a:lnTo>
                  <a:pt x="0" y="503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00217" y="3093523"/>
            <a:ext cx="5714660" cy="4148003"/>
          </a:xfrm>
          <a:custGeom>
            <a:avLst/>
            <a:gdLst/>
            <a:ahLst/>
            <a:cxnLst/>
            <a:rect r="r" b="b" t="t" l="l"/>
            <a:pathLst>
              <a:path h="4148003" w="5714660">
                <a:moveTo>
                  <a:pt x="0" y="0"/>
                </a:moveTo>
                <a:lnTo>
                  <a:pt x="5714660" y="0"/>
                </a:lnTo>
                <a:lnTo>
                  <a:pt x="5714660" y="4148002"/>
                </a:lnTo>
                <a:lnTo>
                  <a:pt x="0" y="4148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1" t="0" r="-2351" b="-169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3233" y="2261679"/>
            <a:ext cx="11301259" cy="5763642"/>
          </a:xfrm>
          <a:custGeom>
            <a:avLst/>
            <a:gdLst/>
            <a:ahLst/>
            <a:cxnLst/>
            <a:rect r="r" b="b" t="t" l="l"/>
            <a:pathLst>
              <a:path h="5763642" w="11301259">
                <a:moveTo>
                  <a:pt x="0" y="0"/>
                </a:moveTo>
                <a:lnTo>
                  <a:pt x="11301259" y="0"/>
                </a:lnTo>
                <a:lnTo>
                  <a:pt x="11301259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9821" y="1028700"/>
            <a:ext cx="1092940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779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COMPARATIVE ANALYSIS FROM LASSO REGRESSION 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951688">
            <a:off x="14719804" y="-887255"/>
            <a:ext cx="4816728" cy="5030525"/>
          </a:xfrm>
          <a:custGeom>
            <a:avLst/>
            <a:gdLst/>
            <a:ahLst/>
            <a:cxnLst/>
            <a:rect r="r" b="b" t="t" l="l"/>
            <a:pathLst>
              <a:path h="5030525" w="4816728">
                <a:moveTo>
                  <a:pt x="0" y="0"/>
                </a:moveTo>
                <a:lnTo>
                  <a:pt x="4816728" y="0"/>
                </a:lnTo>
                <a:lnTo>
                  <a:pt x="4816728" y="5030525"/>
                </a:lnTo>
                <a:lnTo>
                  <a:pt x="0" y="503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11209" y="4161187"/>
            <a:ext cx="3883057" cy="1116532"/>
            <a:chOff x="0" y="0"/>
            <a:chExt cx="1081402" cy="3109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1402" cy="310946"/>
            </a:xfrm>
            <a:custGeom>
              <a:avLst/>
              <a:gdLst/>
              <a:ahLst/>
              <a:cxnLst/>
              <a:rect r="r" b="b" t="t" l="l"/>
              <a:pathLst>
                <a:path h="310946" w="1081402">
                  <a:moveTo>
                    <a:pt x="33894" y="0"/>
                  </a:moveTo>
                  <a:lnTo>
                    <a:pt x="1047508" y="0"/>
                  </a:lnTo>
                  <a:cubicBezTo>
                    <a:pt x="1056497" y="0"/>
                    <a:pt x="1065118" y="3571"/>
                    <a:pt x="1071475" y="9927"/>
                  </a:cubicBezTo>
                  <a:cubicBezTo>
                    <a:pt x="1077831" y="16284"/>
                    <a:pt x="1081402" y="24905"/>
                    <a:pt x="1081402" y="33894"/>
                  </a:cubicBezTo>
                  <a:lnTo>
                    <a:pt x="1081402" y="277052"/>
                  </a:lnTo>
                  <a:cubicBezTo>
                    <a:pt x="1081402" y="286041"/>
                    <a:pt x="1077831" y="294662"/>
                    <a:pt x="1071475" y="301018"/>
                  </a:cubicBezTo>
                  <a:cubicBezTo>
                    <a:pt x="1065118" y="307375"/>
                    <a:pt x="1056497" y="310946"/>
                    <a:pt x="1047508" y="310946"/>
                  </a:cubicBezTo>
                  <a:lnTo>
                    <a:pt x="33894" y="310946"/>
                  </a:lnTo>
                  <a:cubicBezTo>
                    <a:pt x="24905" y="310946"/>
                    <a:pt x="16284" y="307375"/>
                    <a:pt x="9927" y="301018"/>
                  </a:cubicBezTo>
                  <a:cubicBezTo>
                    <a:pt x="3571" y="294662"/>
                    <a:pt x="0" y="286041"/>
                    <a:pt x="0" y="277052"/>
                  </a:cubicBezTo>
                  <a:lnTo>
                    <a:pt x="0" y="33894"/>
                  </a:lnTo>
                  <a:cubicBezTo>
                    <a:pt x="0" y="24905"/>
                    <a:pt x="3571" y="16284"/>
                    <a:pt x="9927" y="9927"/>
                  </a:cubicBezTo>
                  <a:cubicBezTo>
                    <a:pt x="16284" y="3571"/>
                    <a:pt x="24905" y="0"/>
                    <a:pt x="33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81402" cy="349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Unit Sales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521893" y="1130075"/>
            <a:ext cx="3105345" cy="847287"/>
            <a:chOff x="0" y="0"/>
            <a:chExt cx="864815" cy="2359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4815" cy="235963"/>
            </a:xfrm>
            <a:custGeom>
              <a:avLst/>
              <a:gdLst/>
              <a:ahLst/>
              <a:cxnLst/>
              <a:rect r="r" b="b" t="t" l="l"/>
              <a:pathLst>
                <a:path h="235963" w="864815">
                  <a:moveTo>
                    <a:pt x="42383" y="0"/>
                  </a:moveTo>
                  <a:lnTo>
                    <a:pt x="822432" y="0"/>
                  </a:lnTo>
                  <a:cubicBezTo>
                    <a:pt x="833673" y="0"/>
                    <a:pt x="844453" y="4465"/>
                    <a:pt x="852401" y="12414"/>
                  </a:cubicBezTo>
                  <a:cubicBezTo>
                    <a:pt x="860350" y="20362"/>
                    <a:pt x="864815" y="31142"/>
                    <a:pt x="864815" y="42383"/>
                  </a:cubicBezTo>
                  <a:lnTo>
                    <a:pt x="864815" y="193580"/>
                  </a:lnTo>
                  <a:cubicBezTo>
                    <a:pt x="864815" y="216988"/>
                    <a:pt x="845840" y="235963"/>
                    <a:pt x="822432" y="235963"/>
                  </a:cubicBezTo>
                  <a:lnTo>
                    <a:pt x="42383" y="235963"/>
                  </a:lnTo>
                  <a:cubicBezTo>
                    <a:pt x="18975" y="235963"/>
                    <a:pt x="0" y="216988"/>
                    <a:pt x="0" y="193580"/>
                  </a:cubicBezTo>
                  <a:lnTo>
                    <a:pt x="0" y="42383"/>
                  </a:lnTo>
                  <a:cubicBezTo>
                    <a:pt x="0" y="18975"/>
                    <a:pt x="18975" y="0"/>
                    <a:pt x="423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64815" cy="27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Form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21893" y="6095410"/>
            <a:ext cx="3105345" cy="847287"/>
            <a:chOff x="0" y="0"/>
            <a:chExt cx="864815" cy="2359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4815" cy="235963"/>
            </a:xfrm>
            <a:custGeom>
              <a:avLst/>
              <a:gdLst/>
              <a:ahLst/>
              <a:cxnLst/>
              <a:rect r="r" b="b" t="t" l="l"/>
              <a:pathLst>
                <a:path h="235963" w="864815">
                  <a:moveTo>
                    <a:pt x="42383" y="0"/>
                  </a:moveTo>
                  <a:lnTo>
                    <a:pt x="822432" y="0"/>
                  </a:lnTo>
                  <a:cubicBezTo>
                    <a:pt x="833673" y="0"/>
                    <a:pt x="844453" y="4465"/>
                    <a:pt x="852401" y="12414"/>
                  </a:cubicBezTo>
                  <a:cubicBezTo>
                    <a:pt x="860350" y="20362"/>
                    <a:pt x="864815" y="31142"/>
                    <a:pt x="864815" y="42383"/>
                  </a:cubicBezTo>
                  <a:lnTo>
                    <a:pt x="864815" y="193580"/>
                  </a:lnTo>
                  <a:cubicBezTo>
                    <a:pt x="864815" y="216988"/>
                    <a:pt x="845840" y="235963"/>
                    <a:pt x="822432" y="235963"/>
                  </a:cubicBezTo>
                  <a:lnTo>
                    <a:pt x="42383" y="235963"/>
                  </a:lnTo>
                  <a:cubicBezTo>
                    <a:pt x="18975" y="235963"/>
                    <a:pt x="0" y="216988"/>
                    <a:pt x="0" y="193580"/>
                  </a:cubicBezTo>
                  <a:lnTo>
                    <a:pt x="0" y="42383"/>
                  </a:lnTo>
                  <a:cubicBezTo>
                    <a:pt x="0" y="18975"/>
                    <a:pt x="18975" y="0"/>
                    <a:pt x="423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64815" cy="27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Price Discount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21893" y="4854076"/>
            <a:ext cx="3105345" cy="847287"/>
            <a:chOff x="0" y="0"/>
            <a:chExt cx="864815" cy="2359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4815" cy="235963"/>
            </a:xfrm>
            <a:custGeom>
              <a:avLst/>
              <a:gdLst/>
              <a:ahLst/>
              <a:cxnLst/>
              <a:rect r="r" b="b" t="t" l="l"/>
              <a:pathLst>
                <a:path h="235963" w="864815">
                  <a:moveTo>
                    <a:pt x="42383" y="0"/>
                  </a:moveTo>
                  <a:lnTo>
                    <a:pt x="822432" y="0"/>
                  </a:lnTo>
                  <a:cubicBezTo>
                    <a:pt x="833673" y="0"/>
                    <a:pt x="844453" y="4465"/>
                    <a:pt x="852401" y="12414"/>
                  </a:cubicBezTo>
                  <a:cubicBezTo>
                    <a:pt x="860350" y="20362"/>
                    <a:pt x="864815" y="31142"/>
                    <a:pt x="864815" y="42383"/>
                  </a:cubicBezTo>
                  <a:lnTo>
                    <a:pt x="864815" y="193580"/>
                  </a:lnTo>
                  <a:cubicBezTo>
                    <a:pt x="864815" y="216988"/>
                    <a:pt x="845840" y="235963"/>
                    <a:pt x="822432" y="235963"/>
                  </a:cubicBezTo>
                  <a:lnTo>
                    <a:pt x="42383" y="235963"/>
                  </a:lnTo>
                  <a:cubicBezTo>
                    <a:pt x="18975" y="235963"/>
                    <a:pt x="0" y="216988"/>
                    <a:pt x="0" y="193580"/>
                  </a:cubicBezTo>
                  <a:lnTo>
                    <a:pt x="0" y="42383"/>
                  </a:lnTo>
                  <a:cubicBezTo>
                    <a:pt x="0" y="18975"/>
                    <a:pt x="18975" y="0"/>
                    <a:pt x="423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64815" cy="27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Availability of Product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521893" y="3612742"/>
            <a:ext cx="3105345" cy="847287"/>
            <a:chOff x="0" y="0"/>
            <a:chExt cx="864815" cy="2359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4815" cy="235963"/>
            </a:xfrm>
            <a:custGeom>
              <a:avLst/>
              <a:gdLst/>
              <a:ahLst/>
              <a:cxnLst/>
              <a:rect r="r" b="b" t="t" l="l"/>
              <a:pathLst>
                <a:path h="235963" w="864815">
                  <a:moveTo>
                    <a:pt x="42383" y="0"/>
                  </a:moveTo>
                  <a:lnTo>
                    <a:pt x="822432" y="0"/>
                  </a:lnTo>
                  <a:cubicBezTo>
                    <a:pt x="833673" y="0"/>
                    <a:pt x="844453" y="4465"/>
                    <a:pt x="852401" y="12414"/>
                  </a:cubicBezTo>
                  <a:cubicBezTo>
                    <a:pt x="860350" y="20362"/>
                    <a:pt x="864815" y="31142"/>
                    <a:pt x="864815" y="42383"/>
                  </a:cubicBezTo>
                  <a:lnTo>
                    <a:pt x="864815" y="193580"/>
                  </a:lnTo>
                  <a:cubicBezTo>
                    <a:pt x="864815" y="216988"/>
                    <a:pt x="845840" y="235963"/>
                    <a:pt x="822432" y="235963"/>
                  </a:cubicBezTo>
                  <a:lnTo>
                    <a:pt x="42383" y="235963"/>
                  </a:lnTo>
                  <a:cubicBezTo>
                    <a:pt x="18975" y="235963"/>
                    <a:pt x="0" y="216988"/>
                    <a:pt x="0" y="193580"/>
                  </a:cubicBezTo>
                  <a:lnTo>
                    <a:pt x="0" y="42383"/>
                  </a:lnTo>
                  <a:cubicBezTo>
                    <a:pt x="0" y="18975"/>
                    <a:pt x="18975" y="0"/>
                    <a:pt x="423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64815" cy="27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Brand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521893" y="2371409"/>
            <a:ext cx="3105345" cy="847287"/>
            <a:chOff x="0" y="0"/>
            <a:chExt cx="864815" cy="2359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4815" cy="235963"/>
            </a:xfrm>
            <a:custGeom>
              <a:avLst/>
              <a:gdLst/>
              <a:ahLst/>
              <a:cxnLst/>
              <a:rect r="r" b="b" t="t" l="l"/>
              <a:pathLst>
                <a:path h="235963" w="864815">
                  <a:moveTo>
                    <a:pt x="42383" y="0"/>
                  </a:moveTo>
                  <a:lnTo>
                    <a:pt x="822432" y="0"/>
                  </a:lnTo>
                  <a:cubicBezTo>
                    <a:pt x="833673" y="0"/>
                    <a:pt x="844453" y="4465"/>
                    <a:pt x="852401" y="12414"/>
                  </a:cubicBezTo>
                  <a:cubicBezTo>
                    <a:pt x="860350" y="20362"/>
                    <a:pt x="864815" y="31142"/>
                    <a:pt x="864815" y="42383"/>
                  </a:cubicBezTo>
                  <a:lnTo>
                    <a:pt x="864815" y="193580"/>
                  </a:lnTo>
                  <a:cubicBezTo>
                    <a:pt x="864815" y="216988"/>
                    <a:pt x="845840" y="235963"/>
                    <a:pt x="822432" y="235963"/>
                  </a:cubicBezTo>
                  <a:lnTo>
                    <a:pt x="42383" y="235963"/>
                  </a:lnTo>
                  <a:cubicBezTo>
                    <a:pt x="18975" y="235963"/>
                    <a:pt x="0" y="216988"/>
                    <a:pt x="0" y="193580"/>
                  </a:cubicBezTo>
                  <a:lnTo>
                    <a:pt x="0" y="42383"/>
                  </a:lnTo>
                  <a:cubicBezTo>
                    <a:pt x="0" y="18975"/>
                    <a:pt x="18975" y="0"/>
                    <a:pt x="423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64815" cy="27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Flavor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521893" y="7336743"/>
            <a:ext cx="3105345" cy="847287"/>
            <a:chOff x="0" y="0"/>
            <a:chExt cx="864815" cy="23596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4815" cy="235963"/>
            </a:xfrm>
            <a:custGeom>
              <a:avLst/>
              <a:gdLst/>
              <a:ahLst/>
              <a:cxnLst/>
              <a:rect r="r" b="b" t="t" l="l"/>
              <a:pathLst>
                <a:path h="235963" w="864815">
                  <a:moveTo>
                    <a:pt x="42383" y="0"/>
                  </a:moveTo>
                  <a:lnTo>
                    <a:pt x="822432" y="0"/>
                  </a:lnTo>
                  <a:cubicBezTo>
                    <a:pt x="833673" y="0"/>
                    <a:pt x="844453" y="4465"/>
                    <a:pt x="852401" y="12414"/>
                  </a:cubicBezTo>
                  <a:cubicBezTo>
                    <a:pt x="860350" y="20362"/>
                    <a:pt x="864815" y="31142"/>
                    <a:pt x="864815" y="42383"/>
                  </a:cubicBezTo>
                  <a:lnTo>
                    <a:pt x="864815" y="193580"/>
                  </a:lnTo>
                  <a:cubicBezTo>
                    <a:pt x="864815" y="216988"/>
                    <a:pt x="845840" y="235963"/>
                    <a:pt x="822432" y="235963"/>
                  </a:cubicBezTo>
                  <a:lnTo>
                    <a:pt x="42383" y="235963"/>
                  </a:lnTo>
                  <a:cubicBezTo>
                    <a:pt x="18975" y="235963"/>
                    <a:pt x="0" y="216988"/>
                    <a:pt x="0" y="193580"/>
                  </a:cubicBezTo>
                  <a:lnTo>
                    <a:pt x="0" y="42383"/>
                  </a:lnTo>
                  <a:cubicBezTo>
                    <a:pt x="0" y="18975"/>
                    <a:pt x="18975" y="0"/>
                    <a:pt x="423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64815" cy="27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Brand x Price Discount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-10800000">
            <a:off x="6868136" y="3970027"/>
            <a:ext cx="2479887" cy="1768098"/>
          </a:xfrm>
          <a:custGeom>
            <a:avLst/>
            <a:gdLst/>
            <a:ahLst/>
            <a:cxnLst/>
            <a:rect r="r" b="b" t="t" l="l"/>
            <a:pathLst>
              <a:path h="1768098" w="2479887">
                <a:moveTo>
                  <a:pt x="0" y="0"/>
                </a:moveTo>
                <a:lnTo>
                  <a:pt x="2479887" y="0"/>
                </a:lnTo>
                <a:lnTo>
                  <a:pt x="2479887" y="1768098"/>
                </a:lnTo>
                <a:lnTo>
                  <a:pt x="0" y="1768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811209" y="615725"/>
            <a:ext cx="122107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779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Elements for the Model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97001" y="3406304"/>
            <a:ext cx="1311473" cy="40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2600" u="sng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TARGET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48045" y="336198"/>
            <a:ext cx="2253041" cy="40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b="true" sz="2600" u="sng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PREDICTORS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421166" y="16029"/>
            <a:ext cx="3866834" cy="2784120"/>
          </a:xfrm>
          <a:custGeom>
            <a:avLst/>
            <a:gdLst/>
            <a:ahLst/>
            <a:cxnLst/>
            <a:rect r="r" b="b" t="t" l="l"/>
            <a:pathLst>
              <a:path h="2784120" w="3866834">
                <a:moveTo>
                  <a:pt x="0" y="0"/>
                </a:moveTo>
                <a:lnTo>
                  <a:pt x="3866834" y="0"/>
                </a:lnTo>
                <a:lnTo>
                  <a:pt x="3866834" y="2784120"/>
                </a:lnTo>
                <a:lnTo>
                  <a:pt x="0" y="278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94842" y="2800149"/>
            <a:ext cx="603448" cy="603448"/>
          </a:xfrm>
          <a:custGeom>
            <a:avLst/>
            <a:gdLst/>
            <a:ahLst/>
            <a:cxnLst/>
            <a:rect r="r" b="b" t="t" l="l"/>
            <a:pathLst>
              <a:path h="603448" w="603448">
                <a:moveTo>
                  <a:pt x="0" y="0"/>
                </a:moveTo>
                <a:lnTo>
                  <a:pt x="603449" y="0"/>
                </a:lnTo>
                <a:lnTo>
                  <a:pt x="603449" y="603448"/>
                </a:lnTo>
                <a:lnTo>
                  <a:pt x="0" y="6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2623895" y="1306523"/>
          <a:ext cx="12670948" cy="7106756"/>
        </p:xfrm>
        <a:graphic>
          <a:graphicData uri="http://schemas.openxmlformats.org/drawingml/2006/table">
            <a:tbl>
              <a:tblPr/>
              <a:tblGrid>
                <a:gridCol w="4292774"/>
                <a:gridCol w="2844891"/>
                <a:gridCol w="5533283"/>
              </a:tblGrid>
              <a:tr h="823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Predictor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Effect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Insight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Availability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Strong Driver - 1% increase in availability → 13.76 additional units sold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22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Price Discount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1,292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Strong Driver - 1% increase in price discount -&gt; 1,292 additional units sold for the base brand (Beyond Meet)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Conagra x Price Discount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167.4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Discount is less effective for Conagra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Flavor: Plant Protein / Veggie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Sells 1000 units more on average than the base flavor (Bbq)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85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Form : balls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Helps drive sales as all other forms either negatively impact sales or are insignificant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549178" y="561200"/>
            <a:ext cx="122107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372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Drivers of Sales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7347835" y="2433684"/>
            <a:ext cx="0" cy="664586"/>
          </a:xfrm>
          <a:prstGeom prst="line">
            <a:avLst/>
          </a:prstGeom>
          <a:ln cap="flat" w="76200">
            <a:solidFill>
              <a:srgbClr val="0D0D0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V="true">
            <a:off x="7347835" y="3697717"/>
            <a:ext cx="0" cy="664586"/>
          </a:xfrm>
          <a:prstGeom prst="line">
            <a:avLst/>
          </a:prstGeom>
          <a:ln cap="flat" w="76200">
            <a:solidFill>
              <a:srgbClr val="0D0D0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V="true">
            <a:off x="7347835" y="4961750"/>
            <a:ext cx="0" cy="664586"/>
          </a:xfrm>
          <a:prstGeom prst="line">
            <a:avLst/>
          </a:prstGeom>
          <a:ln cap="flat" w="76200">
            <a:solidFill>
              <a:srgbClr val="0D0D0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 flipV="true">
            <a:off x="7385935" y="6013072"/>
            <a:ext cx="0" cy="664586"/>
          </a:xfrm>
          <a:prstGeom prst="line">
            <a:avLst/>
          </a:prstGeom>
          <a:ln cap="flat" w="76200">
            <a:solidFill>
              <a:srgbClr val="0D0D0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7931275" y="7608767"/>
            <a:ext cx="805931" cy="0"/>
          </a:xfrm>
          <a:prstGeom prst="line">
            <a:avLst/>
          </a:prstGeom>
          <a:ln cap="flat" w="76200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99999">
            <a:off x="-105366" y="-300299"/>
            <a:ext cx="3652982" cy="3780576"/>
          </a:xfrm>
          <a:custGeom>
            <a:avLst/>
            <a:gdLst/>
            <a:ahLst/>
            <a:cxnLst/>
            <a:rect r="r" b="b" t="t" l="l"/>
            <a:pathLst>
              <a:path h="3780576" w="3652982">
                <a:moveTo>
                  <a:pt x="0" y="0"/>
                </a:moveTo>
                <a:lnTo>
                  <a:pt x="3652982" y="0"/>
                </a:lnTo>
                <a:lnTo>
                  <a:pt x="3652982" y="3780576"/>
                </a:lnTo>
                <a:lnTo>
                  <a:pt x="0" y="378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98658" y="1257300"/>
            <a:ext cx="9104410" cy="4313145"/>
          </a:xfrm>
          <a:custGeom>
            <a:avLst/>
            <a:gdLst/>
            <a:ahLst/>
            <a:cxnLst/>
            <a:rect r="r" b="b" t="t" l="l"/>
            <a:pathLst>
              <a:path h="4313145" w="9104410">
                <a:moveTo>
                  <a:pt x="0" y="0"/>
                </a:moveTo>
                <a:lnTo>
                  <a:pt x="9104410" y="0"/>
                </a:lnTo>
                <a:lnTo>
                  <a:pt x="9104410" y="4313145"/>
                </a:lnTo>
                <a:lnTo>
                  <a:pt x="0" y="4313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2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29083" y="742950"/>
            <a:ext cx="122107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223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8117" y="6155133"/>
            <a:ext cx="1440156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Prioritize “Ball”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form: It's the only form with a positive and statistically significant impact on unit sales.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Doubl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down on successful flavors like veggie and plant protein, which perform ~1000 units better than the BBQ base.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951688">
            <a:off x="14719804" y="-887255"/>
            <a:ext cx="4816728" cy="5030525"/>
          </a:xfrm>
          <a:custGeom>
            <a:avLst/>
            <a:gdLst/>
            <a:ahLst/>
            <a:cxnLst/>
            <a:rect r="r" b="b" t="t" l="l"/>
            <a:pathLst>
              <a:path h="5030525" w="4816728">
                <a:moveTo>
                  <a:pt x="0" y="0"/>
                </a:moveTo>
                <a:lnTo>
                  <a:pt x="4816728" y="0"/>
                </a:lnTo>
                <a:lnTo>
                  <a:pt x="4816728" y="5030525"/>
                </a:lnTo>
                <a:lnTo>
                  <a:pt x="0" y="503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21653" y="1628007"/>
            <a:ext cx="5907245" cy="3669876"/>
          </a:xfrm>
          <a:custGeom>
            <a:avLst/>
            <a:gdLst/>
            <a:ahLst/>
            <a:cxnLst/>
            <a:rect r="r" b="b" t="t" l="l"/>
            <a:pathLst>
              <a:path h="3669876" w="5907245">
                <a:moveTo>
                  <a:pt x="0" y="0"/>
                </a:moveTo>
                <a:lnTo>
                  <a:pt x="5907245" y="0"/>
                </a:lnTo>
                <a:lnTo>
                  <a:pt x="5907245" y="3669876"/>
                </a:lnTo>
                <a:lnTo>
                  <a:pt x="0" y="3669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28898" y="1628007"/>
            <a:ext cx="5907245" cy="3669876"/>
          </a:xfrm>
          <a:custGeom>
            <a:avLst/>
            <a:gdLst/>
            <a:ahLst/>
            <a:cxnLst/>
            <a:rect r="r" b="b" t="t" l="l"/>
            <a:pathLst>
              <a:path h="3669876" w="5907245">
                <a:moveTo>
                  <a:pt x="0" y="0"/>
                </a:moveTo>
                <a:lnTo>
                  <a:pt x="5907246" y="0"/>
                </a:lnTo>
                <a:lnTo>
                  <a:pt x="5907246" y="3669876"/>
                </a:lnTo>
                <a:lnTo>
                  <a:pt x="0" y="3669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9443" y="742950"/>
            <a:ext cx="122107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779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8117" y="6155133"/>
            <a:ext cx="1440156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Reconsider disc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ount strategy: Conagra's discounting yields far lower returns than competitors (e.g., Beyond Meat). 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Optimize promotions selectively in regions where Conagra has strong brand equity or complementary ACV strength.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951688">
            <a:off x="14719804" y="-887255"/>
            <a:ext cx="4816728" cy="5030525"/>
          </a:xfrm>
          <a:custGeom>
            <a:avLst/>
            <a:gdLst/>
            <a:ahLst/>
            <a:cxnLst/>
            <a:rect r="r" b="b" t="t" l="l"/>
            <a:pathLst>
              <a:path h="5030525" w="4816728">
                <a:moveTo>
                  <a:pt x="0" y="0"/>
                </a:moveTo>
                <a:lnTo>
                  <a:pt x="4816728" y="0"/>
                </a:lnTo>
                <a:lnTo>
                  <a:pt x="4816728" y="5030525"/>
                </a:lnTo>
                <a:lnTo>
                  <a:pt x="0" y="503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350416" y="3051054"/>
            <a:ext cx="2719453" cy="1743995"/>
            <a:chOff x="0" y="0"/>
            <a:chExt cx="3625938" cy="23253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5938" cy="2325326"/>
            </a:xfrm>
            <a:custGeom>
              <a:avLst/>
              <a:gdLst/>
              <a:ahLst/>
              <a:cxnLst/>
              <a:rect r="r" b="b" t="t" l="l"/>
              <a:pathLst>
                <a:path h="2325326" w="3625938">
                  <a:moveTo>
                    <a:pt x="0" y="0"/>
                  </a:moveTo>
                  <a:lnTo>
                    <a:pt x="3625938" y="0"/>
                  </a:lnTo>
                  <a:lnTo>
                    <a:pt x="3625938" y="2325326"/>
                  </a:lnTo>
                  <a:lnTo>
                    <a:pt x="0" y="2325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426" r="0" b="-5426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744741"/>
              <a:ext cx="3625938" cy="957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  <a:spcBef>
                  <a:spcPct val="0"/>
                </a:spcBef>
              </a:pPr>
              <a:r>
                <a:rPr lang="en-US" b="true" sz="212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Too many Categories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038523" y="3698876"/>
            <a:ext cx="1185017" cy="423644"/>
          </a:xfrm>
          <a:custGeom>
            <a:avLst/>
            <a:gdLst/>
            <a:ahLst/>
            <a:cxnLst/>
            <a:rect r="r" b="b" t="t" l="l"/>
            <a:pathLst>
              <a:path h="423644" w="1185017">
                <a:moveTo>
                  <a:pt x="0" y="0"/>
                </a:moveTo>
                <a:lnTo>
                  <a:pt x="1185017" y="0"/>
                </a:lnTo>
                <a:lnTo>
                  <a:pt x="1185017" y="423644"/>
                </a:lnTo>
                <a:lnTo>
                  <a:pt x="0" y="423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44037" y="2754316"/>
            <a:ext cx="3459211" cy="944560"/>
            <a:chOff x="0" y="0"/>
            <a:chExt cx="4612282" cy="12594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7266" cy="1259413"/>
            </a:xfrm>
            <a:custGeom>
              <a:avLst/>
              <a:gdLst/>
              <a:ahLst/>
              <a:cxnLst/>
              <a:rect r="r" b="b" t="t" l="l"/>
              <a:pathLst>
                <a:path h="1259413" w="4587266">
                  <a:moveTo>
                    <a:pt x="0" y="0"/>
                  </a:moveTo>
                  <a:lnTo>
                    <a:pt x="4587266" y="0"/>
                  </a:lnTo>
                  <a:lnTo>
                    <a:pt x="4587266" y="1259413"/>
                  </a:lnTo>
                  <a:lnTo>
                    <a:pt x="0" y="1259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5016" y="382341"/>
              <a:ext cx="458726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Form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44037" y="4947448"/>
            <a:ext cx="3459211" cy="944560"/>
            <a:chOff x="0" y="0"/>
            <a:chExt cx="4612282" cy="12594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87266" cy="1259413"/>
            </a:xfrm>
            <a:custGeom>
              <a:avLst/>
              <a:gdLst/>
              <a:ahLst/>
              <a:cxnLst/>
              <a:rect r="r" b="b" t="t" l="l"/>
              <a:pathLst>
                <a:path h="1259413" w="4587266">
                  <a:moveTo>
                    <a:pt x="0" y="0"/>
                  </a:moveTo>
                  <a:lnTo>
                    <a:pt x="4587266" y="0"/>
                  </a:lnTo>
                  <a:lnTo>
                    <a:pt x="4587266" y="1259413"/>
                  </a:lnTo>
                  <a:lnTo>
                    <a:pt x="0" y="1259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5016" y="382341"/>
              <a:ext cx="458726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Brand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4037" y="3850489"/>
            <a:ext cx="3459211" cy="944560"/>
            <a:chOff x="0" y="0"/>
            <a:chExt cx="4612282" cy="12594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7266" cy="1259413"/>
            </a:xfrm>
            <a:custGeom>
              <a:avLst/>
              <a:gdLst/>
              <a:ahLst/>
              <a:cxnLst/>
              <a:rect r="r" b="b" t="t" l="l"/>
              <a:pathLst>
                <a:path h="1259413" w="4587266">
                  <a:moveTo>
                    <a:pt x="0" y="0"/>
                  </a:moveTo>
                  <a:lnTo>
                    <a:pt x="4587266" y="0"/>
                  </a:lnTo>
                  <a:lnTo>
                    <a:pt x="4587266" y="1259413"/>
                  </a:lnTo>
                  <a:lnTo>
                    <a:pt x="0" y="1259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5016" y="382341"/>
              <a:ext cx="458726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Flavor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true" rot="5328679">
            <a:off x="6117634" y="5408569"/>
            <a:ext cx="1185017" cy="423644"/>
          </a:xfrm>
          <a:custGeom>
            <a:avLst/>
            <a:gdLst/>
            <a:ahLst/>
            <a:cxnLst/>
            <a:rect r="r" b="b" t="t" l="l"/>
            <a:pathLst>
              <a:path h="423644" w="1185017">
                <a:moveTo>
                  <a:pt x="0" y="423644"/>
                </a:moveTo>
                <a:lnTo>
                  <a:pt x="1185017" y="423644"/>
                </a:lnTo>
                <a:lnTo>
                  <a:pt x="1185017" y="0"/>
                </a:lnTo>
                <a:lnTo>
                  <a:pt x="0" y="0"/>
                </a:lnTo>
                <a:lnTo>
                  <a:pt x="0" y="42364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395859" y="6445766"/>
            <a:ext cx="2674010" cy="1086917"/>
            <a:chOff x="0" y="0"/>
            <a:chExt cx="3565347" cy="144922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11334" cy="1449223"/>
            </a:xfrm>
            <a:custGeom>
              <a:avLst/>
              <a:gdLst/>
              <a:ahLst/>
              <a:cxnLst/>
              <a:rect r="r" b="b" t="t" l="l"/>
              <a:pathLst>
                <a:path h="1449223" w="3511334">
                  <a:moveTo>
                    <a:pt x="0" y="0"/>
                  </a:moveTo>
                  <a:lnTo>
                    <a:pt x="3511334" y="0"/>
                  </a:lnTo>
                  <a:lnTo>
                    <a:pt x="3511334" y="1449223"/>
                  </a:lnTo>
                  <a:lnTo>
                    <a:pt x="0" y="1449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4013" y="440900"/>
              <a:ext cx="351133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Grouping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823825" y="1257300"/>
            <a:ext cx="2719453" cy="1743995"/>
            <a:chOff x="0" y="0"/>
            <a:chExt cx="3625938" cy="23253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25938" cy="2325326"/>
            </a:xfrm>
            <a:custGeom>
              <a:avLst/>
              <a:gdLst/>
              <a:ahLst/>
              <a:cxnLst/>
              <a:rect r="r" b="b" t="t" l="l"/>
              <a:pathLst>
                <a:path h="2325326" w="3625938">
                  <a:moveTo>
                    <a:pt x="0" y="0"/>
                  </a:moveTo>
                  <a:lnTo>
                    <a:pt x="3625938" y="0"/>
                  </a:lnTo>
                  <a:lnTo>
                    <a:pt x="3625938" y="2325326"/>
                  </a:lnTo>
                  <a:lnTo>
                    <a:pt x="0" y="2325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426" r="0" b="-5426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744741"/>
              <a:ext cx="3625938" cy="957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  <a:spcBef>
                  <a:spcPct val="0"/>
                </a:spcBef>
              </a:pPr>
              <a:r>
                <a:rPr lang="en-US" b="true" sz="212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Multicollinearity due to interactions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5400000">
            <a:off x="12695838" y="3602671"/>
            <a:ext cx="1185017" cy="423644"/>
          </a:xfrm>
          <a:custGeom>
            <a:avLst/>
            <a:gdLst/>
            <a:ahLst/>
            <a:cxnLst/>
            <a:rect r="r" b="b" t="t" l="l"/>
            <a:pathLst>
              <a:path h="423644" w="1185017">
                <a:moveTo>
                  <a:pt x="0" y="0"/>
                </a:moveTo>
                <a:lnTo>
                  <a:pt x="1185017" y="0"/>
                </a:lnTo>
                <a:lnTo>
                  <a:pt x="1185017" y="423644"/>
                </a:lnTo>
                <a:lnTo>
                  <a:pt x="0" y="423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566272" y="4545316"/>
            <a:ext cx="3148606" cy="1299894"/>
          </a:xfrm>
          <a:custGeom>
            <a:avLst/>
            <a:gdLst/>
            <a:ahLst/>
            <a:cxnLst/>
            <a:rect r="r" b="b" t="t" l="l"/>
            <a:pathLst>
              <a:path h="1299894" w="3148606">
                <a:moveTo>
                  <a:pt x="0" y="0"/>
                </a:moveTo>
                <a:lnTo>
                  <a:pt x="3148606" y="0"/>
                </a:lnTo>
                <a:lnTo>
                  <a:pt x="3148606" y="1299894"/>
                </a:lnTo>
                <a:lnTo>
                  <a:pt x="0" y="12998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89443" y="742950"/>
            <a:ext cx="122107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779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23825" y="4626620"/>
            <a:ext cx="263350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Large/non-interpretable coeffiecients</a:t>
            </a:r>
          </a:p>
        </p:txBody>
      </p:sp>
      <p:sp>
        <p:nvSpPr>
          <p:cNvPr name="Freeform 33" id="33"/>
          <p:cNvSpPr/>
          <p:nvPr/>
        </p:nvSpPr>
        <p:spPr>
          <a:xfrm flipH="false" flipV="true" rot="5328679">
            <a:off x="12462422" y="6401418"/>
            <a:ext cx="1185017" cy="423644"/>
          </a:xfrm>
          <a:custGeom>
            <a:avLst/>
            <a:gdLst/>
            <a:ahLst/>
            <a:cxnLst/>
            <a:rect r="r" b="b" t="t" l="l"/>
            <a:pathLst>
              <a:path h="423644" w="1185017">
                <a:moveTo>
                  <a:pt x="0" y="423644"/>
                </a:moveTo>
                <a:lnTo>
                  <a:pt x="1185017" y="423644"/>
                </a:lnTo>
                <a:lnTo>
                  <a:pt x="1185017" y="0"/>
                </a:lnTo>
                <a:lnTo>
                  <a:pt x="0" y="0"/>
                </a:lnTo>
                <a:lnTo>
                  <a:pt x="0" y="42364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1823825" y="7295622"/>
            <a:ext cx="2814899" cy="1144185"/>
            <a:chOff x="0" y="0"/>
            <a:chExt cx="3753199" cy="15255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696340" cy="1525580"/>
            </a:xfrm>
            <a:custGeom>
              <a:avLst/>
              <a:gdLst/>
              <a:ahLst/>
              <a:cxnLst/>
              <a:rect r="r" b="b" t="t" l="l"/>
              <a:pathLst>
                <a:path h="1525580" w="3696340">
                  <a:moveTo>
                    <a:pt x="0" y="0"/>
                  </a:moveTo>
                  <a:lnTo>
                    <a:pt x="3696340" y="0"/>
                  </a:lnTo>
                  <a:lnTo>
                    <a:pt x="3696340" y="1525580"/>
                  </a:lnTo>
                  <a:lnTo>
                    <a:pt x="0" y="1525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56859" y="466138"/>
              <a:ext cx="369634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Simpler Model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9631969" y="1775653"/>
            <a:ext cx="0" cy="6492240"/>
          </a:xfrm>
          <a:prstGeom prst="line">
            <a:avLst/>
          </a:prstGeom>
          <a:ln cap="flat" w="381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421166" y="16029"/>
            <a:ext cx="3866834" cy="2784120"/>
          </a:xfrm>
          <a:custGeom>
            <a:avLst/>
            <a:gdLst/>
            <a:ahLst/>
            <a:cxnLst/>
            <a:rect r="r" b="b" t="t" l="l"/>
            <a:pathLst>
              <a:path h="2784120" w="3866834">
                <a:moveTo>
                  <a:pt x="0" y="0"/>
                </a:moveTo>
                <a:lnTo>
                  <a:pt x="3866834" y="0"/>
                </a:lnTo>
                <a:lnTo>
                  <a:pt x="3866834" y="2784120"/>
                </a:lnTo>
                <a:lnTo>
                  <a:pt x="0" y="278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94842" y="2800149"/>
            <a:ext cx="603448" cy="603448"/>
          </a:xfrm>
          <a:custGeom>
            <a:avLst/>
            <a:gdLst/>
            <a:ahLst/>
            <a:cxnLst/>
            <a:rect r="r" b="b" t="t" l="l"/>
            <a:pathLst>
              <a:path h="603448" w="603448">
                <a:moveTo>
                  <a:pt x="0" y="0"/>
                </a:moveTo>
                <a:lnTo>
                  <a:pt x="603449" y="0"/>
                </a:lnTo>
                <a:lnTo>
                  <a:pt x="603449" y="603448"/>
                </a:lnTo>
                <a:lnTo>
                  <a:pt x="0" y="6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4505" y="1311825"/>
            <a:ext cx="5466579" cy="3359846"/>
          </a:xfrm>
          <a:custGeom>
            <a:avLst/>
            <a:gdLst/>
            <a:ahLst/>
            <a:cxnLst/>
            <a:rect r="r" b="b" t="t" l="l"/>
            <a:pathLst>
              <a:path h="3359846" w="5466579">
                <a:moveTo>
                  <a:pt x="0" y="0"/>
                </a:moveTo>
                <a:lnTo>
                  <a:pt x="5466579" y="0"/>
                </a:lnTo>
                <a:lnTo>
                  <a:pt x="5466579" y="3359846"/>
                </a:lnTo>
                <a:lnTo>
                  <a:pt x="0" y="3359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67" t="0" r="-4059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322699" y="4935672"/>
            <a:ext cx="5850190" cy="3619805"/>
          </a:xfrm>
          <a:custGeom>
            <a:avLst/>
            <a:gdLst/>
            <a:ahLst/>
            <a:cxnLst/>
            <a:rect r="r" b="b" t="t" l="l"/>
            <a:pathLst>
              <a:path h="3619805" w="5850190">
                <a:moveTo>
                  <a:pt x="0" y="0"/>
                </a:moveTo>
                <a:lnTo>
                  <a:pt x="5850190" y="0"/>
                </a:lnTo>
                <a:lnTo>
                  <a:pt x="5850190" y="3619805"/>
                </a:lnTo>
                <a:lnTo>
                  <a:pt x="0" y="3619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9148" y="797475"/>
            <a:ext cx="579189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372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Household (HH) Trend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9148" y="1653957"/>
            <a:ext cx="7819771" cy="606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</a:t>
            </a: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GARDEIN’s household penetration declined from 2.8% in 2022 to 1.4% in 2024.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Repeat rate (HHs buying 2x+): fell from 1.4% in 2022 to 0.7% in 2024.</a:t>
            </a:r>
          </a:p>
          <a:p>
            <a:pPr algn="just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Comparatively, the br</a:t>
            </a: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oader Substitute Meat category saw penetration decrease from 19.6% to 14.3% over the same period, and repeat rate from 12.2% to 8.9%.</a:t>
            </a:r>
          </a:p>
          <a:p>
            <a:pPr algn="just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indicates that while the overall category is declining, GARDEIN’s drop is steeper, signaling brand-specific challenges.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Promotional Activity Correlation:</a:t>
            </a:r>
          </a:p>
          <a:p>
            <a:pPr algn="just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correlation between % promo sales and HH penetration was -0.45, and -0.47 for HH repeat rate. This suggests that despite ongoing promotions, household engagement has not strengthened and may be eroding.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Forecasting Insights:</a:t>
            </a:r>
          </a:p>
          <a:p>
            <a:pPr algn="just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linear forecast projected GARDEIN HH penetration would drop to ~0.7% in 2025, with repeat down to ~0.5%.</a:t>
            </a:r>
          </a:p>
          <a:p>
            <a:pPr algn="just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However, using a more refined exponential decay model, penetration is expected to stabilize at ~1.25%, and repeat at ~0.64% in 2025.</a:t>
            </a:r>
          </a:p>
          <a:p>
            <a:pPr algn="just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indicates that the brand’s decline may be slowing, offering a window to intervene.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99999">
            <a:off x="-523390" y="-292158"/>
            <a:ext cx="3652982" cy="3780576"/>
          </a:xfrm>
          <a:custGeom>
            <a:avLst/>
            <a:gdLst/>
            <a:ahLst/>
            <a:cxnLst/>
            <a:rect r="r" b="b" t="t" l="l"/>
            <a:pathLst>
              <a:path h="3780576" w="3652982">
                <a:moveTo>
                  <a:pt x="0" y="0"/>
                </a:moveTo>
                <a:lnTo>
                  <a:pt x="3652982" y="0"/>
                </a:lnTo>
                <a:lnTo>
                  <a:pt x="3652982" y="3780576"/>
                </a:lnTo>
                <a:lnTo>
                  <a:pt x="0" y="378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30104" y="2928542"/>
            <a:ext cx="781184" cy="767513"/>
          </a:xfrm>
          <a:custGeom>
            <a:avLst/>
            <a:gdLst/>
            <a:ahLst/>
            <a:cxnLst/>
            <a:rect r="r" b="b" t="t" l="l"/>
            <a:pathLst>
              <a:path h="767513" w="781184">
                <a:moveTo>
                  <a:pt x="0" y="0"/>
                </a:moveTo>
                <a:lnTo>
                  <a:pt x="781184" y="0"/>
                </a:lnTo>
                <a:lnTo>
                  <a:pt x="781184" y="767513"/>
                </a:lnTo>
                <a:lnTo>
                  <a:pt x="0" y="7675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58787" y="841500"/>
            <a:ext cx="108238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Gardein Buyer Index by Key Household Demographics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124507" y="2668707"/>
            <a:ext cx="8146746" cy="4776030"/>
          </a:xfrm>
          <a:custGeom>
            <a:avLst/>
            <a:gdLst/>
            <a:ahLst/>
            <a:cxnLst/>
            <a:rect r="r" b="b" t="t" l="l"/>
            <a:pathLst>
              <a:path h="4776030" w="8146746">
                <a:moveTo>
                  <a:pt x="0" y="0"/>
                </a:moveTo>
                <a:lnTo>
                  <a:pt x="8146746" y="0"/>
                </a:lnTo>
                <a:lnTo>
                  <a:pt x="8146746" y="4776029"/>
                </a:lnTo>
                <a:lnTo>
                  <a:pt x="0" y="47760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013388" y="1813034"/>
            <a:ext cx="4518635" cy="2395081"/>
            <a:chOff x="0" y="0"/>
            <a:chExt cx="1190093" cy="6308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0093" cy="630803"/>
            </a:xfrm>
            <a:custGeom>
              <a:avLst/>
              <a:gdLst/>
              <a:ahLst/>
              <a:cxnLst/>
              <a:rect r="r" b="b" t="t" l="l"/>
              <a:pathLst>
                <a:path h="630803" w="1190093">
                  <a:moveTo>
                    <a:pt x="29127" y="0"/>
                  </a:moveTo>
                  <a:lnTo>
                    <a:pt x="1160966" y="0"/>
                  </a:lnTo>
                  <a:cubicBezTo>
                    <a:pt x="1177053" y="0"/>
                    <a:pt x="1190093" y="13040"/>
                    <a:pt x="1190093" y="29127"/>
                  </a:cubicBezTo>
                  <a:lnTo>
                    <a:pt x="1190093" y="601677"/>
                  </a:lnTo>
                  <a:cubicBezTo>
                    <a:pt x="1190093" y="617763"/>
                    <a:pt x="1177053" y="630803"/>
                    <a:pt x="1160966" y="630803"/>
                  </a:cubicBezTo>
                  <a:lnTo>
                    <a:pt x="29127" y="630803"/>
                  </a:lnTo>
                  <a:cubicBezTo>
                    <a:pt x="13040" y="630803"/>
                    <a:pt x="0" y="617763"/>
                    <a:pt x="0" y="601677"/>
                  </a:cubicBezTo>
                  <a:lnTo>
                    <a:pt x="0" y="29127"/>
                  </a:lnTo>
                  <a:cubicBezTo>
                    <a:pt x="0" y="13040"/>
                    <a:pt x="13040" y="0"/>
                    <a:pt x="291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190093" cy="659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345443" indent="-172721" lvl="1">
                <a:lnSpc>
                  <a:spcPts val="2240"/>
                </a:lnSpc>
                <a:buFont typeface="Arial"/>
                <a:buChar char="•"/>
              </a:pPr>
              <a:r>
                <a:rPr lang="en-US" sz="1600">
                  <a:solidFill>
                    <a:srgbClr val="0D0D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3-person HH are most engaged with Gardein (Index ~115).</a:t>
              </a:r>
            </a:p>
            <a:p>
              <a:pPr algn="l" marL="345443" indent="-172721" lvl="1">
                <a:lnSpc>
                  <a:spcPts val="2240"/>
                </a:lnSpc>
                <a:buFont typeface="Arial"/>
                <a:buChar char="•"/>
              </a:pPr>
              <a:r>
                <a:rPr lang="en-US" sz="1600">
                  <a:solidFill>
                    <a:srgbClr val="0D0D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5+ person HH are significantly under-engaged (Index ~70).</a:t>
              </a:r>
            </a:p>
            <a:p>
              <a:pPr algn="l" marL="345443" indent="-172721" lvl="1">
                <a:lnSpc>
                  <a:spcPts val="2240"/>
                </a:lnSpc>
                <a:buFont typeface="Arial"/>
                <a:buChar char="•"/>
              </a:pPr>
              <a:r>
                <a:rPr lang="en-US" b="true" sz="1600">
                  <a:solidFill>
                    <a:srgbClr val="0D0D0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Business use: Target mid-sized families (3P/2P) more actively — they are core buyers.</a:t>
              </a:r>
            </a:p>
            <a:p>
              <a:pPr algn="l">
                <a:lnSpc>
                  <a:spcPts val="22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54508" y="5937307"/>
            <a:ext cx="4190968" cy="1891614"/>
            <a:chOff x="0" y="0"/>
            <a:chExt cx="1103794" cy="498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3794" cy="498203"/>
            </a:xfrm>
            <a:custGeom>
              <a:avLst/>
              <a:gdLst/>
              <a:ahLst/>
              <a:cxnLst/>
              <a:rect r="r" b="b" t="t" l="l"/>
              <a:pathLst>
                <a:path h="498203" w="1103794">
                  <a:moveTo>
                    <a:pt x="31404" y="0"/>
                  </a:moveTo>
                  <a:lnTo>
                    <a:pt x="1072390" y="0"/>
                  </a:lnTo>
                  <a:cubicBezTo>
                    <a:pt x="1089734" y="0"/>
                    <a:pt x="1103794" y="14060"/>
                    <a:pt x="1103794" y="31404"/>
                  </a:cubicBezTo>
                  <a:lnTo>
                    <a:pt x="1103794" y="466799"/>
                  </a:lnTo>
                  <a:cubicBezTo>
                    <a:pt x="1103794" y="484143"/>
                    <a:pt x="1089734" y="498203"/>
                    <a:pt x="1072390" y="498203"/>
                  </a:cubicBezTo>
                  <a:lnTo>
                    <a:pt x="31404" y="498203"/>
                  </a:lnTo>
                  <a:cubicBezTo>
                    <a:pt x="23075" y="498203"/>
                    <a:pt x="15087" y="494894"/>
                    <a:pt x="9198" y="489005"/>
                  </a:cubicBezTo>
                  <a:cubicBezTo>
                    <a:pt x="3309" y="483116"/>
                    <a:pt x="0" y="475128"/>
                    <a:pt x="0" y="466799"/>
                  </a:cubicBezTo>
                  <a:lnTo>
                    <a:pt x="0" y="31404"/>
                  </a:lnTo>
                  <a:cubicBezTo>
                    <a:pt x="0" y="23075"/>
                    <a:pt x="3309" y="15087"/>
                    <a:pt x="9198" y="9198"/>
                  </a:cubicBezTo>
                  <a:cubicBezTo>
                    <a:pt x="15087" y="3309"/>
                    <a:pt x="23075" y="0"/>
                    <a:pt x="314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103794" cy="526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D0D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 Kids, $70K+ = highest engagement (~150) — this is a key persona.</a:t>
              </a:r>
            </a:p>
            <a:p>
              <a:pPr algn="l"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D0D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Kids &lt;$70K or $70K+ = under-indexing (~85–90) — families with kids are less engaged.</a:t>
              </a:r>
            </a:p>
            <a:p>
              <a:pPr algn="l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441029" y="1949049"/>
            <a:ext cx="3625121" cy="1958986"/>
            <a:chOff x="0" y="0"/>
            <a:chExt cx="954764" cy="5159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4764" cy="515947"/>
            </a:xfrm>
            <a:custGeom>
              <a:avLst/>
              <a:gdLst/>
              <a:ahLst/>
              <a:cxnLst/>
              <a:rect r="r" b="b" t="t" l="l"/>
              <a:pathLst>
                <a:path h="515947" w="954764">
                  <a:moveTo>
                    <a:pt x="36306" y="0"/>
                  </a:moveTo>
                  <a:lnTo>
                    <a:pt x="918459" y="0"/>
                  </a:lnTo>
                  <a:cubicBezTo>
                    <a:pt x="938510" y="0"/>
                    <a:pt x="954764" y="16255"/>
                    <a:pt x="954764" y="36306"/>
                  </a:cubicBezTo>
                  <a:lnTo>
                    <a:pt x="954764" y="479641"/>
                  </a:lnTo>
                  <a:cubicBezTo>
                    <a:pt x="954764" y="489270"/>
                    <a:pt x="950939" y="498505"/>
                    <a:pt x="944131" y="505313"/>
                  </a:cubicBezTo>
                  <a:cubicBezTo>
                    <a:pt x="937322" y="512122"/>
                    <a:pt x="928088" y="515947"/>
                    <a:pt x="918459" y="515947"/>
                  </a:cubicBezTo>
                  <a:lnTo>
                    <a:pt x="36306" y="515947"/>
                  </a:lnTo>
                  <a:cubicBezTo>
                    <a:pt x="16255" y="515947"/>
                    <a:pt x="0" y="499692"/>
                    <a:pt x="0" y="479641"/>
                  </a:cubicBezTo>
                  <a:lnTo>
                    <a:pt x="0" y="36306"/>
                  </a:lnTo>
                  <a:cubicBezTo>
                    <a:pt x="0" y="16255"/>
                    <a:pt x="16255" y="0"/>
                    <a:pt x="363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954764" cy="544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367032" indent="-183516" lvl="1">
                <a:lnSpc>
                  <a:spcPts val="2380"/>
                </a:lnSpc>
                <a:buFont typeface="Arial"/>
                <a:buChar char="•"/>
              </a:pPr>
              <a:r>
                <a:rPr lang="en-US" sz="1700">
                  <a:solidFill>
                    <a:srgbClr val="0D0D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Single buyers show the strongest alignment with Gardein (Index ~117).</a:t>
              </a:r>
            </a:p>
            <a:p>
              <a:pPr algn="l" marL="367032" indent="-183516" lvl="1">
                <a:lnSpc>
                  <a:spcPts val="2380"/>
                </a:lnSpc>
                <a:buFont typeface="Arial"/>
                <a:buChar char="•"/>
              </a:pPr>
              <a:r>
                <a:rPr lang="en-US" sz="1700">
                  <a:solidFill>
                    <a:srgbClr val="0D0D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Married and divorced households are near average (Index ~95–98).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452228" y="5937307"/>
            <a:ext cx="3659494" cy="1842631"/>
            <a:chOff x="0" y="0"/>
            <a:chExt cx="963817" cy="4853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63817" cy="485302"/>
            </a:xfrm>
            <a:custGeom>
              <a:avLst/>
              <a:gdLst/>
              <a:ahLst/>
              <a:cxnLst/>
              <a:rect r="r" b="b" t="t" l="l"/>
              <a:pathLst>
                <a:path h="485302" w="963817">
                  <a:moveTo>
                    <a:pt x="35965" y="0"/>
                  </a:moveTo>
                  <a:lnTo>
                    <a:pt x="927853" y="0"/>
                  </a:lnTo>
                  <a:cubicBezTo>
                    <a:pt x="937391" y="0"/>
                    <a:pt x="946539" y="3789"/>
                    <a:pt x="953283" y="10534"/>
                  </a:cubicBezTo>
                  <a:cubicBezTo>
                    <a:pt x="960028" y="17279"/>
                    <a:pt x="963817" y="26426"/>
                    <a:pt x="963817" y="35965"/>
                  </a:cubicBezTo>
                  <a:lnTo>
                    <a:pt x="963817" y="449337"/>
                  </a:lnTo>
                  <a:cubicBezTo>
                    <a:pt x="963817" y="458876"/>
                    <a:pt x="960028" y="468024"/>
                    <a:pt x="953283" y="474768"/>
                  </a:cubicBezTo>
                  <a:cubicBezTo>
                    <a:pt x="946539" y="481513"/>
                    <a:pt x="937391" y="485302"/>
                    <a:pt x="927853" y="485302"/>
                  </a:cubicBezTo>
                  <a:lnTo>
                    <a:pt x="35965" y="485302"/>
                  </a:lnTo>
                  <a:cubicBezTo>
                    <a:pt x="26426" y="485302"/>
                    <a:pt x="17279" y="481513"/>
                    <a:pt x="10534" y="474768"/>
                  </a:cubicBezTo>
                  <a:cubicBezTo>
                    <a:pt x="3789" y="468024"/>
                    <a:pt x="0" y="458876"/>
                    <a:pt x="0" y="449337"/>
                  </a:cubicBezTo>
                  <a:lnTo>
                    <a:pt x="0" y="35965"/>
                  </a:lnTo>
                  <a:cubicBezTo>
                    <a:pt x="0" y="26426"/>
                    <a:pt x="3789" y="17279"/>
                    <a:pt x="10534" y="10534"/>
                  </a:cubicBezTo>
                  <a:cubicBezTo>
                    <a:pt x="17279" y="3789"/>
                    <a:pt x="26426" y="0"/>
                    <a:pt x="359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963817" cy="513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D0D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Households with younger kids (6–11) buy Gardein less than average.</a:t>
              </a:r>
            </a:p>
            <a:p>
              <a:pPr algn="l"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D0D0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Teen households (12–17) are on par with the national average.</a:t>
              </a:r>
            </a:p>
            <a:p>
              <a:pPr algn="l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951688">
            <a:off x="14719804" y="-887255"/>
            <a:ext cx="4816728" cy="5030525"/>
          </a:xfrm>
          <a:custGeom>
            <a:avLst/>
            <a:gdLst/>
            <a:ahLst/>
            <a:cxnLst/>
            <a:rect r="r" b="b" t="t" l="l"/>
            <a:pathLst>
              <a:path h="5030525" w="4816728">
                <a:moveTo>
                  <a:pt x="0" y="0"/>
                </a:moveTo>
                <a:lnTo>
                  <a:pt x="4816728" y="0"/>
                </a:lnTo>
                <a:lnTo>
                  <a:pt x="4816728" y="5030525"/>
                </a:lnTo>
                <a:lnTo>
                  <a:pt x="0" y="503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80623" y="178095"/>
            <a:ext cx="10526754" cy="8287426"/>
          </a:xfrm>
          <a:custGeom>
            <a:avLst/>
            <a:gdLst/>
            <a:ahLst/>
            <a:cxnLst/>
            <a:rect r="r" b="b" t="t" l="l"/>
            <a:pathLst>
              <a:path h="8287426" w="10526754">
                <a:moveTo>
                  <a:pt x="0" y="0"/>
                </a:moveTo>
                <a:lnTo>
                  <a:pt x="10526754" y="0"/>
                </a:lnTo>
                <a:lnTo>
                  <a:pt x="10526754" y="8287427"/>
                </a:lnTo>
                <a:lnTo>
                  <a:pt x="0" y="8287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39701" y="4438592"/>
            <a:ext cx="8408599" cy="371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1"/>
              </a:lnSpc>
              <a:spcBef>
                <a:spcPct val="0"/>
              </a:spcBef>
            </a:pPr>
            <a:r>
              <a:rPr lang="en-US" b="true" sz="392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</a:t>
            </a:r>
          </a:p>
          <a:p>
            <a:pPr algn="ctr">
              <a:lnSpc>
                <a:spcPts val="3474"/>
              </a:lnSpc>
            </a:pPr>
            <a:r>
              <a:rPr lang="en-US" b="true" sz="22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Sriram Ganeshalingam              SXG240054</a:t>
            </a:r>
          </a:p>
          <a:p>
            <a:pPr algn="ctr">
              <a:lnSpc>
                <a:spcPts val="3474"/>
              </a:lnSpc>
            </a:pPr>
            <a:r>
              <a:rPr lang="en-US" b="true" sz="22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Rukmangada                                  RXX230010</a:t>
            </a:r>
          </a:p>
          <a:p>
            <a:pPr algn="ctr">
              <a:lnSpc>
                <a:spcPts val="3474"/>
              </a:lnSpc>
            </a:pPr>
            <a:r>
              <a:rPr lang="en-US" b="true" sz="22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Syed Muhammad Taqi Rizvi     SXR240010</a:t>
            </a:r>
          </a:p>
          <a:p>
            <a:pPr algn="ctr">
              <a:lnSpc>
                <a:spcPts val="3474"/>
              </a:lnSpc>
            </a:pPr>
            <a:r>
              <a:rPr lang="en-US" b="true" sz="22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Prathik Raju                                    PXR230052</a:t>
            </a:r>
          </a:p>
          <a:p>
            <a:pPr algn="ctr">
              <a:lnSpc>
                <a:spcPts val="3474"/>
              </a:lnSpc>
            </a:pPr>
            <a:r>
              <a:rPr lang="en-US" b="true" sz="22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Shreyas Harish                              SXH240028</a:t>
            </a:r>
          </a:p>
          <a:p>
            <a:pPr algn="ctr">
              <a:lnSpc>
                <a:spcPts val="3474"/>
              </a:lnSpc>
            </a:pPr>
            <a:r>
              <a:rPr lang="en-US" b="true" sz="22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Namratha Puchakayala              NXP240017</a:t>
            </a:r>
          </a:p>
          <a:p>
            <a:pPr algn="ctr">
              <a:lnSpc>
                <a:spcPts val="31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6567" y="-517759"/>
            <a:ext cx="3307934" cy="3092919"/>
          </a:xfrm>
          <a:custGeom>
            <a:avLst/>
            <a:gdLst/>
            <a:ahLst/>
            <a:cxnLst/>
            <a:rect r="r" b="b" t="t" l="l"/>
            <a:pathLst>
              <a:path h="3092919" w="3307934">
                <a:moveTo>
                  <a:pt x="0" y="0"/>
                </a:moveTo>
                <a:lnTo>
                  <a:pt x="3307934" y="0"/>
                </a:lnTo>
                <a:lnTo>
                  <a:pt x="3307934" y="3092918"/>
                </a:lnTo>
                <a:lnTo>
                  <a:pt x="0" y="3092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99999">
            <a:off x="-86874" y="-226334"/>
            <a:ext cx="3652982" cy="3780576"/>
          </a:xfrm>
          <a:custGeom>
            <a:avLst/>
            <a:gdLst/>
            <a:ahLst/>
            <a:cxnLst/>
            <a:rect r="r" b="b" t="t" l="l"/>
            <a:pathLst>
              <a:path h="3780576" w="3652982">
                <a:moveTo>
                  <a:pt x="0" y="0"/>
                </a:moveTo>
                <a:lnTo>
                  <a:pt x="3652982" y="0"/>
                </a:lnTo>
                <a:lnTo>
                  <a:pt x="3652982" y="3780577"/>
                </a:lnTo>
                <a:lnTo>
                  <a:pt x="0" y="3780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21367" y="742950"/>
            <a:ext cx="122107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75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Identifying Gardein’s Strongest &amp; Weakest Household Personas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82625" y="6411838"/>
            <a:ext cx="5715515" cy="1692757"/>
            <a:chOff x="0" y="0"/>
            <a:chExt cx="1505321" cy="4458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05321" cy="445829"/>
            </a:xfrm>
            <a:custGeom>
              <a:avLst/>
              <a:gdLst/>
              <a:ahLst/>
              <a:cxnLst/>
              <a:rect r="r" b="b" t="t" l="l"/>
              <a:pathLst>
                <a:path h="445829" w="1505321">
                  <a:moveTo>
                    <a:pt x="23027" y="0"/>
                  </a:moveTo>
                  <a:lnTo>
                    <a:pt x="1482294" y="0"/>
                  </a:lnTo>
                  <a:cubicBezTo>
                    <a:pt x="1495011" y="0"/>
                    <a:pt x="1505321" y="10310"/>
                    <a:pt x="1505321" y="23027"/>
                  </a:cubicBezTo>
                  <a:lnTo>
                    <a:pt x="1505321" y="422802"/>
                  </a:lnTo>
                  <a:cubicBezTo>
                    <a:pt x="1505321" y="435519"/>
                    <a:pt x="1495011" y="445829"/>
                    <a:pt x="1482294" y="445829"/>
                  </a:cubicBezTo>
                  <a:lnTo>
                    <a:pt x="23027" y="445829"/>
                  </a:lnTo>
                  <a:cubicBezTo>
                    <a:pt x="10310" y="445829"/>
                    <a:pt x="0" y="435519"/>
                    <a:pt x="0" y="422802"/>
                  </a:cubicBezTo>
                  <a:lnTo>
                    <a:pt x="0" y="23027"/>
                  </a:lnTo>
                  <a:cubicBezTo>
                    <a:pt x="0" y="10310"/>
                    <a:pt x="10310" y="0"/>
                    <a:pt x="230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05321" cy="4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Top-performing segments (strong buyers)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35-44 No Kids $70k+ ➔ ~150 Buyer Index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45-64 No Kids, higher income➔ ~130 &amp; 115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98512" y="6411838"/>
            <a:ext cx="5009753" cy="1692757"/>
            <a:chOff x="0" y="0"/>
            <a:chExt cx="1319441" cy="4458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19441" cy="445829"/>
            </a:xfrm>
            <a:custGeom>
              <a:avLst/>
              <a:gdLst/>
              <a:ahLst/>
              <a:cxnLst/>
              <a:rect r="r" b="b" t="t" l="l"/>
              <a:pathLst>
                <a:path h="445829" w="1319441">
                  <a:moveTo>
                    <a:pt x="26271" y="0"/>
                  </a:moveTo>
                  <a:lnTo>
                    <a:pt x="1293170" y="0"/>
                  </a:lnTo>
                  <a:cubicBezTo>
                    <a:pt x="1300138" y="0"/>
                    <a:pt x="1306820" y="2768"/>
                    <a:pt x="1311746" y="7695"/>
                  </a:cubicBezTo>
                  <a:cubicBezTo>
                    <a:pt x="1316673" y="12622"/>
                    <a:pt x="1319441" y="19304"/>
                    <a:pt x="1319441" y="26271"/>
                  </a:cubicBezTo>
                  <a:lnTo>
                    <a:pt x="1319441" y="419558"/>
                  </a:lnTo>
                  <a:cubicBezTo>
                    <a:pt x="1319441" y="426525"/>
                    <a:pt x="1316673" y="433208"/>
                    <a:pt x="1311746" y="438134"/>
                  </a:cubicBezTo>
                  <a:cubicBezTo>
                    <a:pt x="1306820" y="443061"/>
                    <a:pt x="1300138" y="445829"/>
                    <a:pt x="1293170" y="445829"/>
                  </a:cubicBezTo>
                  <a:lnTo>
                    <a:pt x="26271" y="445829"/>
                  </a:lnTo>
                  <a:cubicBezTo>
                    <a:pt x="19304" y="445829"/>
                    <a:pt x="12622" y="443061"/>
                    <a:pt x="7695" y="438134"/>
                  </a:cubicBezTo>
                  <a:cubicBezTo>
                    <a:pt x="2768" y="433208"/>
                    <a:pt x="0" y="426525"/>
                    <a:pt x="0" y="419558"/>
                  </a:cubicBezTo>
                  <a:lnTo>
                    <a:pt x="0" y="26271"/>
                  </a:lnTo>
                  <a:cubicBezTo>
                    <a:pt x="0" y="19304"/>
                    <a:pt x="2768" y="12622"/>
                    <a:pt x="7695" y="7695"/>
                  </a:cubicBezTo>
                  <a:cubicBezTo>
                    <a:pt x="12622" y="2768"/>
                    <a:pt x="19304" y="0"/>
                    <a:pt x="26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19441" cy="4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Weaker-performing segments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5-64 No Kids &lt;$35k City ➔ ~80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35-44 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&amp; 45-64 w/ Kids 70k+ ➔ ~85-90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619253" y="1552898"/>
            <a:ext cx="7303943" cy="4190637"/>
          </a:xfrm>
          <a:custGeom>
            <a:avLst/>
            <a:gdLst/>
            <a:ahLst/>
            <a:cxnLst/>
            <a:rect r="r" b="b" t="t" l="l"/>
            <a:pathLst>
              <a:path h="4190637" w="7303943">
                <a:moveTo>
                  <a:pt x="0" y="0"/>
                </a:moveTo>
                <a:lnTo>
                  <a:pt x="7303943" y="0"/>
                </a:lnTo>
                <a:lnTo>
                  <a:pt x="7303943" y="4190637"/>
                </a:lnTo>
                <a:lnTo>
                  <a:pt x="0" y="4190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038223" y="6016127"/>
            <a:ext cx="5009753" cy="2308051"/>
            <a:chOff x="0" y="0"/>
            <a:chExt cx="1319441" cy="607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9441" cy="607882"/>
            </a:xfrm>
            <a:custGeom>
              <a:avLst/>
              <a:gdLst/>
              <a:ahLst/>
              <a:cxnLst/>
              <a:rect r="r" b="b" t="t" l="l"/>
              <a:pathLst>
                <a:path h="607882" w="1319441">
                  <a:moveTo>
                    <a:pt x="26271" y="0"/>
                  </a:moveTo>
                  <a:lnTo>
                    <a:pt x="1293170" y="0"/>
                  </a:lnTo>
                  <a:cubicBezTo>
                    <a:pt x="1300138" y="0"/>
                    <a:pt x="1306820" y="2768"/>
                    <a:pt x="1311746" y="7695"/>
                  </a:cubicBezTo>
                  <a:cubicBezTo>
                    <a:pt x="1316673" y="12622"/>
                    <a:pt x="1319441" y="19304"/>
                    <a:pt x="1319441" y="26271"/>
                  </a:cubicBezTo>
                  <a:lnTo>
                    <a:pt x="1319441" y="581611"/>
                  </a:lnTo>
                  <a:cubicBezTo>
                    <a:pt x="1319441" y="588578"/>
                    <a:pt x="1316673" y="595260"/>
                    <a:pt x="1311746" y="600187"/>
                  </a:cubicBezTo>
                  <a:cubicBezTo>
                    <a:pt x="1306820" y="605114"/>
                    <a:pt x="1300138" y="607882"/>
                    <a:pt x="1293170" y="607882"/>
                  </a:cubicBezTo>
                  <a:lnTo>
                    <a:pt x="26271" y="607882"/>
                  </a:lnTo>
                  <a:cubicBezTo>
                    <a:pt x="19304" y="607882"/>
                    <a:pt x="12622" y="605114"/>
                    <a:pt x="7695" y="600187"/>
                  </a:cubicBezTo>
                  <a:cubicBezTo>
                    <a:pt x="2768" y="595260"/>
                    <a:pt x="0" y="588578"/>
                    <a:pt x="0" y="581611"/>
                  </a:cubicBezTo>
                  <a:lnTo>
                    <a:pt x="0" y="26271"/>
                  </a:lnTo>
                  <a:cubicBezTo>
                    <a:pt x="0" y="19304"/>
                    <a:pt x="2768" y="12622"/>
                    <a:pt x="7695" y="7695"/>
                  </a:cubicBezTo>
                  <a:cubicBezTo>
                    <a:pt x="12622" y="2768"/>
                    <a:pt x="19304" y="0"/>
                    <a:pt x="26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19441" cy="65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Gardein thrives in - </a:t>
              </a:r>
              <a:r>
                <a:rPr lang="en-US" sz="20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child-free households, particularly aged 3</a:t>
              </a:r>
              <a:r>
                <a:rPr lang="en-US" sz="20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5-64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showing up to 50% </a:t>
              </a:r>
              <a:r>
                <a:rPr lang="en-US" sz="20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higher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likelihood of buying than average.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While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b="true" sz="2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families with kids and good income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are </a:t>
              </a:r>
              <a:r>
                <a:rPr lang="en-US" b="true" sz="2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less</a:t>
              </a: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engaged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27340" y="7047447"/>
            <a:ext cx="490822" cy="245411"/>
            <a:chOff x="0" y="0"/>
            <a:chExt cx="81280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EA942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457898" y="7047447"/>
            <a:ext cx="421539" cy="42153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EA942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421166" y="0"/>
            <a:ext cx="3866834" cy="2784120"/>
          </a:xfrm>
          <a:custGeom>
            <a:avLst/>
            <a:gdLst/>
            <a:ahLst/>
            <a:cxnLst/>
            <a:rect r="r" b="b" t="t" l="l"/>
            <a:pathLst>
              <a:path h="2784120" w="3866834">
                <a:moveTo>
                  <a:pt x="0" y="0"/>
                </a:moveTo>
                <a:lnTo>
                  <a:pt x="3866834" y="0"/>
                </a:lnTo>
                <a:lnTo>
                  <a:pt x="3866834" y="2784120"/>
                </a:lnTo>
                <a:lnTo>
                  <a:pt x="0" y="278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94842" y="2800149"/>
            <a:ext cx="603448" cy="603448"/>
          </a:xfrm>
          <a:custGeom>
            <a:avLst/>
            <a:gdLst/>
            <a:ahLst/>
            <a:cxnLst/>
            <a:rect r="r" b="b" t="t" l="l"/>
            <a:pathLst>
              <a:path h="603448" w="603448">
                <a:moveTo>
                  <a:pt x="0" y="0"/>
                </a:moveTo>
                <a:lnTo>
                  <a:pt x="603449" y="0"/>
                </a:lnTo>
                <a:lnTo>
                  <a:pt x="603449" y="603448"/>
                </a:lnTo>
                <a:lnTo>
                  <a:pt x="0" y="6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00820" y="640380"/>
            <a:ext cx="749433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2372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8802" y="2198586"/>
            <a:ext cx="138927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on High-Performing Segments: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Target child-free households (35–44, 45–64) with $70K+ income.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Prioritize urban, no-kids professionals wh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show up to 50% higher purchase likelihood.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Action: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Tailor messaging &amp; campaigns to highlight convenience, health benefits, and versatile usage.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02135" y="4281386"/>
            <a:ext cx="13892707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 Product Strategy: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ACV Weighted Distribution: Maximize shelf presence &amp; reach.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Package Type (Tub/Container): Leverage popular formats.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 (Ground, Burger/Patty): Focus on high-impact SKUs.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02135" y="6002236"/>
            <a:ext cx="1688586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Prioritize retention strategies :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stabilize core buyers—loyalty initiatives and personalized offers are essential to counteract the expected decline in penetration and safeguard market share through 2025.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421166" y="0"/>
            <a:ext cx="3866834" cy="2784120"/>
          </a:xfrm>
          <a:custGeom>
            <a:avLst/>
            <a:gdLst/>
            <a:ahLst/>
            <a:cxnLst/>
            <a:rect r="r" b="b" t="t" l="l"/>
            <a:pathLst>
              <a:path h="2784120" w="3866834">
                <a:moveTo>
                  <a:pt x="0" y="0"/>
                </a:moveTo>
                <a:lnTo>
                  <a:pt x="3866834" y="0"/>
                </a:lnTo>
                <a:lnTo>
                  <a:pt x="3866834" y="2784120"/>
                </a:lnTo>
                <a:lnTo>
                  <a:pt x="0" y="278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010018" y="2505772"/>
            <a:ext cx="1362831" cy="1192203"/>
            <a:chOff x="0" y="0"/>
            <a:chExt cx="519105" cy="4541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9105" cy="454113"/>
            </a:xfrm>
            <a:custGeom>
              <a:avLst/>
              <a:gdLst/>
              <a:ahLst/>
              <a:cxnLst/>
              <a:rect r="r" b="b" t="t" l="l"/>
              <a:pathLst>
                <a:path h="454113" w="519105">
                  <a:moveTo>
                    <a:pt x="0" y="0"/>
                  </a:moveTo>
                  <a:lnTo>
                    <a:pt x="519105" y="0"/>
                  </a:lnTo>
                  <a:lnTo>
                    <a:pt x="519105" y="454113"/>
                  </a:lnTo>
                  <a:lnTo>
                    <a:pt x="0" y="454113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19105" cy="51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11899" y="2505772"/>
            <a:ext cx="1362831" cy="1192203"/>
            <a:chOff x="0" y="0"/>
            <a:chExt cx="519105" cy="4541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9105" cy="454113"/>
            </a:xfrm>
            <a:custGeom>
              <a:avLst/>
              <a:gdLst/>
              <a:ahLst/>
              <a:cxnLst/>
              <a:rect r="r" b="b" t="t" l="l"/>
              <a:pathLst>
                <a:path h="454113" w="519105">
                  <a:moveTo>
                    <a:pt x="0" y="0"/>
                  </a:moveTo>
                  <a:lnTo>
                    <a:pt x="519105" y="0"/>
                  </a:lnTo>
                  <a:lnTo>
                    <a:pt x="519105" y="454113"/>
                  </a:lnTo>
                  <a:lnTo>
                    <a:pt x="0" y="454113"/>
                  </a:lnTo>
                  <a:close/>
                </a:path>
              </a:pathLst>
            </a:custGeom>
            <a:solidFill>
              <a:srgbClr val="2372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19105" cy="51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12508" y="2505772"/>
            <a:ext cx="1362831" cy="1192203"/>
            <a:chOff x="0" y="0"/>
            <a:chExt cx="519105" cy="4541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9105" cy="454113"/>
            </a:xfrm>
            <a:custGeom>
              <a:avLst/>
              <a:gdLst/>
              <a:ahLst/>
              <a:cxnLst/>
              <a:rect r="r" b="b" t="t" l="l"/>
              <a:pathLst>
                <a:path h="454113" w="519105">
                  <a:moveTo>
                    <a:pt x="0" y="0"/>
                  </a:moveTo>
                  <a:lnTo>
                    <a:pt x="519105" y="0"/>
                  </a:lnTo>
                  <a:lnTo>
                    <a:pt x="519105" y="454113"/>
                  </a:lnTo>
                  <a:lnTo>
                    <a:pt x="0" y="454113"/>
                  </a:lnTo>
                  <a:close/>
                </a:path>
              </a:pathLst>
            </a:custGeom>
            <a:solidFill>
              <a:srgbClr val="2372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19105" cy="51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15151" y="2505772"/>
            <a:ext cx="1362831" cy="1192203"/>
            <a:chOff x="0" y="0"/>
            <a:chExt cx="519105" cy="4541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9105" cy="454113"/>
            </a:xfrm>
            <a:custGeom>
              <a:avLst/>
              <a:gdLst/>
              <a:ahLst/>
              <a:cxnLst/>
              <a:rect r="r" b="b" t="t" l="l"/>
              <a:pathLst>
                <a:path h="454113" w="519105">
                  <a:moveTo>
                    <a:pt x="0" y="0"/>
                  </a:moveTo>
                  <a:lnTo>
                    <a:pt x="519105" y="0"/>
                  </a:lnTo>
                  <a:lnTo>
                    <a:pt x="519105" y="454113"/>
                  </a:lnTo>
                  <a:lnTo>
                    <a:pt x="0" y="454113"/>
                  </a:lnTo>
                  <a:close/>
                </a:path>
              </a:pathLst>
            </a:custGeom>
            <a:solidFill>
              <a:srgbClr val="2372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519105" cy="51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300982" y="2711422"/>
            <a:ext cx="780903" cy="780903"/>
          </a:xfrm>
          <a:custGeom>
            <a:avLst/>
            <a:gdLst/>
            <a:ahLst/>
            <a:cxnLst/>
            <a:rect r="r" b="b" t="t" l="l"/>
            <a:pathLst>
              <a:path h="780903" w="780903">
                <a:moveTo>
                  <a:pt x="0" y="0"/>
                </a:moveTo>
                <a:lnTo>
                  <a:pt x="780903" y="0"/>
                </a:lnTo>
                <a:lnTo>
                  <a:pt x="780903" y="780903"/>
                </a:lnTo>
                <a:lnTo>
                  <a:pt x="0" y="7809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869684" y="2678243"/>
            <a:ext cx="847262" cy="847262"/>
          </a:xfrm>
          <a:custGeom>
            <a:avLst/>
            <a:gdLst/>
            <a:ahLst/>
            <a:cxnLst/>
            <a:rect r="r" b="b" t="t" l="l"/>
            <a:pathLst>
              <a:path h="847262" w="847262">
                <a:moveTo>
                  <a:pt x="0" y="0"/>
                </a:moveTo>
                <a:lnTo>
                  <a:pt x="847262" y="0"/>
                </a:lnTo>
                <a:lnTo>
                  <a:pt x="847262" y="847261"/>
                </a:lnTo>
                <a:lnTo>
                  <a:pt x="0" y="8472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603331" y="2718117"/>
            <a:ext cx="781184" cy="767513"/>
          </a:xfrm>
          <a:custGeom>
            <a:avLst/>
            <a:gdLst/>
            <a:ahLst/>
            <a:cxnLst/>
            <a:rect r="r" b="b" t="t" l="l"/>
            <a:pathLst>
              <a:path h="767513" w="781184">
                <a:moveTo>
                  <a:pt x="0" y="0"/>
                </a:moveTo>
                <a:lnTo>
                  <a:pt x="781184" y="0"/>
                </a:lnTo>
                <a:lnTo>
                  <a:pt x="781184" y="767513"/>
                </a:lnTo>
                <a:lnTo>
                  <a:pt x="0" y="7675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294842" y="2800149"/>
            <a:ext cx="603448" cy="603448"/>
          </a:xfrm>
          <a:custGeom>
            <a:avLst/>
            <a:gdLst/>
            <a:ahLst/>
            <a:cxnLst/>
            <a:rect r="r" b="b" t="t" l="l"/>
            <a:pathLst>
              <a:path h="603448" w="603448">
                <a:moveTo>
                  <a:pt x="0" y="0"/>
                </a:moveTo>
                <a:lnTo>
                  <a:pt x="603449" y="0"/>
                </a:lnTo>
                <a:lnTo>
                  <a:pt x="603449" y="603448"/>
                </a:lnTo>
                <a:lnTo>
                  <a:pt x="0" y="603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62447" y="3825722"/>
            <a:ext cx="3057972" cy="36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9"/>
              </a:lnSpc>
            </a:pPr>
            <a:r>
              <a:rPr lang="en-US" b="true" sz="20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Introduction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71292" y="3825722"/>
            <a:ext cx="3045262" cy="36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9"/>
              </a:lnSpc>
            </a:pPr>
            <a:r>
              <a:rPr lang="en-US" b="true" sz="20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98345" y="3825722"/>
            <a:ext cx="3389939" cy="36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9"/>
              </a:lnSpc>
            </a:pPr>
            <a:r>
              <a:rPr lang="en-US" b="true" sz="20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Analysing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02660" y="3825722"/>
            <a:ext cx="2387814" cy="36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9"/>
              </a:lnSpc>
            </a:pPr>
            <a:r>
              <a:rPr lang="en-US" b="true" sz="20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6464" y="4358404"/>
            <a:ext cx="3389939" cy="82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7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</a:p>
          <a:p>
            <a:pPr algn="ctr">
              <a:lnSpc>
                <a:spcPts val="2115"/>
              </a:lnSpc>
            </a:pPr>
            <a:r>
              <a:rPr lang="en-US" sz="17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Category Introduction</a:t>
            </a:r>
          </a:p>
          <a:p>
            <a:pPr algn="ctr">
              <a:lnSpc>
                <a:spcPts val="211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5275472" y="4358404"/>
            <a:ext cx="3436901" cy="554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7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Understand The Market</a:t>
            </a:r>
          </a:p>
          <a:p>
            <a:pPr algn="ctr">
              <a:lnSpc>
                <a:spcPts val="2115"/>
              </a:lnSpc>
            </a:pPr>
            <a:r>
              <a:rPr lang="en-US" sz="17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Know Your Competition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59658" y="1047750"/>
            <a:ext cx="576868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b="true" sz="4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98345" y="4358404"/>
            <a:ext cx="3389939" cy="135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7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Seasonal Insights &amp; Trends</a:t>
            </a:r>
          </a:p>
          <a:p>
            <a:pPr algn="ctr">
              <a:lnSpc>
                <a:spcPts val="2115"/>
              </a:lnSpc>
            </a:pPr>
            <a:r>
              <a:rPr lang="en-US" sz="17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Visualizations</a:t>
            </a:r>
          </a:p>
          <a:p>
            <a:pPr algn="ctr">
              <a:lnSpc>
                <a:spcPts val="2115"/>
              </a:lnSpc>
            </a:pPr>
          </a:p>
          <a:p>
            <a:pPr algn="ctr">
              <a:lnSpc>
                <a:spcPts val="2115"/>
              </a:lnSpc>
            </a:pPr>
          </a:p>
          <a:p>
            <a:pPr algn="ctr">
              <a:lnSpc>
                <a:spcPts val="211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901597" y="4358404"/>
            <a:ext cx="3389939" cy="554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7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</a:p>
          <a:p>
            <a:pPr algn="ctr">
              <a:lnSpc>
                <a:spcPts val="2115"/>
              </a:lnSpc>
            </a:pPr>
            <a:r>
              <a:rPr lang="en-US" sz="17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347008" y="6075161"/>
            <a:ext cx="3593984" cy="639351"/>
            <a:chOff x="0" y="0"/>
            <a:chExt cx="1368957" cy="2435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68957" cy="243530"/>
            </a:xfrm>
            <a:custGeom>
              <a:avLst/>
              <a:gdLst/>
              <a:ahLst/>
              <a:cxnLst/>
              <a:rect r="r" b="b" t="t" l="l"/>
              <a:pathLst>
                <a:path h="243530" w="1368957">
                  <a:moveTo>
                    <a:pt x="0" y="0"/>
                  </a:moveTo>
                  <a:lnTo>
                    <a:pt x="1368957" y="0"/>
                  </a:lnTo>
                  <a:lnTo>
                    <a:pt x="1368957" y="243530"/>
                  </a:lnTo>
                  <a:lnTo>
                    <a:pt x="0" y="243530"/>
                  </a:lnTo>
                  <a:close/>
                </a:path>
              </a:pathLst>
            </a:custGeom>
            <a:solidFill>
              <a:srgbClr val="2372A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368957" cy="300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>
            <a:off x="8131602" y="6375787"/>
            <a:ext cx="20247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99999">
            <a:off x="-105366" y="-300299"/>
            <a:ext cx="3652982" cy="3780576"/>
          </a:xfrm>
          <a:custGeom>
            <a:avLst/>
            <a:gdLst/>
            <a:ahLst/>
            <a:cxnLst/>
            <a:rect r="r" b="b" t="t" l="l"/>
            <a:pathLst>
              <a:path h="3780576" w="3652982">
                <a:moveTo>
                  <a:pt x="0" y="0"/>
                </a:moveTo>
                <a:lnTo>
                  <a:pt x="3652982" y="0"/>
                </a:lnTo>
                <a:lnTo>
                  <a:pt x="3652982" y="3780576"/>
                </a:lnTo>
                <a:lnTo>
                  <a:pt x="0" y="378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68452" y="751329"/>
            <a:ext cx="749433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E22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03800" y="1939925"/>
            <a:ext cx="12588560" cy="670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Objective</a:t>
            </a: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To </a:t>
            </a: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buyer behaviors and key sales drivers within the meat substitute category, with a focus on Conagra’s product portfolio, in order to inform strategic growth opportunities.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Regression Modeling: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Modeled Unit Sales drivers using LASSO to identify high-impact features.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Compared overall market vs. Conagra-specific drivers (e.g., form factor, packaging, distribution).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Persona Profiling: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Segmented buyers - household size, income, age, marital status, and kids presence.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Strategic Synthesis: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Highlighted actionable insights to optimize product mix, distribution, and targeting.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Delivered clear recommendations for Conagra’s future growth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6567" y="-517759"/>
            <a:ext cx="3307934" cy="3092919"/>
          </a:xfrm>
          <a:custGeom>
            <a:avLst/>
            <a:gdLst/>
            <a:ahLst/>
            <a:cxnLst/>
            <a:rect r="r" b="b" t="t" l="l"/>
            <a:pathLst>
              <a:path h="3092919" w="3307934">
                <a:moveTo>
                  <a:pt x="0" y="0"/>
                </a:moveTo>
                <a:lnTo>
                  <a:pt x="3307934" y="0"/>
                </a:lnTo>
                <a:lnTo>
                  <a:pt x="3307934" y="3092918"/>
                </a:lnTo>
                <a:lnTo>
                  <a:pt x="0" y="3092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99999">
            <a:off x="-86874" y="-226334"/>
            <a:ext cx="3652982" cy="3780576"/>
          </a:xfrm>
          <a:custGeom>
            <a:avLst/>
            <a:gdLst/>
            <a:ahLst/>
            <a:cxnLst/>
            <a:rect r="r" b="b" t="t" l="l"/>
            <a:pathLst>
              <a:path h="3780576" w="3652982">
                <a:moveTo>
                  <a:pt x="0" y="0"/>
                </a:moveTo>
                <a:lnTo>
                  <a:pt x="3652982" y="0"/>
                </a:lnTo>
                <a:lnTo>
                  <a:pt x="3652982" y="3780577"/>
                </a:lnTo>
                <a:lnTo>
                  <a:pt x="0" y="3780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1606" y="5965076"/>
            <a:ext cx="3357138" cy="2652550"/>
          </a:xfrm>
          <a:custGeom>
            <a:avLst/>
            <a:gdLst/>
            <a:ahLst/>
            <a:cxnLst/>
            <a:rect r="r" b="b" t="t" l="l"/>
            <a:pathLst>
              <a:path h="2652550" w="3357138">
                <a:moveTo>
                  <a:pt x="0" y="0"/>
                </a:moveTo>
                <a:lnTo>
                  <a:pt x="3357138" y="0"/>
                </a:lnTo>
                <a:lnTo>
                  <a:pt x="3357138" y="2652550"/>
                </a:lnTo>
                <a:lnTo>
                  <a:pt x="0" y="2652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749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22569" y="1406495"/>
            <a:ext cx="6806175" cy="4142107"/>
          </a:xfrm>
          <a:custGeom>
            <a:avLst/>
            <a:gdLst/>
            <a:ahLst/>
            <a:cxnLst/>
            <a:rect r="r" b="b" t="t" l="l"/>
            <a:pathLst>
              <a:path h="4142107" w="6806175">
                <a:moveTo>
                  <a:pt x="0" y="0"/>
                </a:moveTo>
                <a:lnTo>
                  <a:pt x="6806175" y="0"/>
                </a:lnTo>
                <a:lnTo>
                  <a:pt x="6806175" y="4142107"/>
                </a:lnTo>
                <a:lnTo>
                  <a:pt x="0" y="41421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49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61524" y="2327072"/>
            <a:ext cx="6293881" cy="281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8"/>
              </a:lnSpc>
            </a:pPr>
            <a:r>
              <a:rPr lang="en-US" sz="1991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About the Category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Rapidly growing segment driven by increasing consumer demand for sustainable and healthy food choices.</a:t>
            </a:r>
          </a:p>
          <a:p>
            <a:pPr algn="l" marL="430073" indent="-215036" lvl="1">
              <a:lnSpc>
                <a:spcPts val="2788"/>
              </a:lnSpc>
              <a:buFont typeface="Arial"/>
              <a:buChar char="•"/>
            </a:pPr>
            <a:r>
              <a:rPr lang="en-US" sz="199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Att</a:t>
            </a:r>
            <a:r>
              <a:rPr lang="en-US" sz="199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racts a wide demographic: vegans, vegetarians, flexitarians, and health-conscious consumers.</a:t>
            </a:r>
          </a:p>
          <a:p>
            <a:pPr algn="l">
              <a:lnSpc>
                <a:spcPts val="278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897892" y="336347"/>
            <a:ext cx="1391085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FF75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CATEGORY INTRODUCTION </a:t>
            </a: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75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MEAT SUBSTITUTES MARKET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61524" y="5457825"/>
            <a:ext cx="9582288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Industry Trends &amp; Opportunities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Rising focus on environmental impact, animal welfare, and health benefits.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Growing demand for convenient, tasty, and affordable plant-based options.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Strategic opportunity for Conagra to accelerate growth and optimize its brand portfolio in this space.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421166" y="0"/>
            <a:ext cx="3866834" cy="2784120"/>
          </a:xfrm>
          <a:custGeom>
            <a:avLst/>
            <a:gdLst/>
            <a:ahLst/>
            <a:cxnLst/>
            <a:rect r="r" b="b" t="t" l="l"/>
            <a:pathLst>
              <a:path h="2784120" w="3866834">
                <a:moveTo>
                  <a:pt x="0" y="0"/>
                </a:moveTo>
                <a:lnTo>
                  <a:pt x="3866834" y="0"/>
                </a:lnTo>
                <a:lnTo>
                  <a:pt x="3866834" y="2784120"/>
                </a:lnTo>
                <a:lnTo>
                  <a:pt x="0" y="278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03331" y="2718117"/>
            <a:ext cx="781184" cy="767513"/>
          </a:xfrm>
          <a:custGeom>
            <a:avLst/>
            <a:gdLst/>
            <a:ahLst/>
            <a:cxnLst/>
            <a:rect r="r" b="b" t="t" l="l"/>
            <a:pathLst>
              <a:path h="767513" w="781184">
                <a:moveTo>
                  <a:pt x="0" y="0"/>
                </a:moveTo>
                <a:lnTo>
                  <a:pt x="781184" y="0"/>
                </a:lnTo>
                <a:lnTo>
                  <a:pt x="781184" y="767513"/>
                </a:lnTo>
                <a:lnTo>
                  <a:pt x="0" y="7675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94842" y="2800149"/>
            <a:ext cx="603448" cy="603448"/>
          </a:xfrm>
          <a:custGeom>
            <a:avLst/>
            <a:gdLst/>
            <a:ahLst/>
            <a:cxnLst/>
            <a:rect r="r" b="b" t="t" l="l"/>
            <a:pathLst>
              <a:path h="603448" w="603448">
                <a:moveTo>
                  <a:pt x="0" y="0"/>
                </a:moveTo>
                <a:lnTo>
                  <a:pt x="603449" y="0"/>
                </a:lnTo>
                <a:lnTo>
                  <a:pt x="603449" y="603448"/>
                </a:lnTo>
                <a:lnTo>
                  <a:pt x="0" y="603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1649" y="1718923"/>
            <a:ext cx="6205523" cy="3032949"/>
          </a:xfrm>
          <a:custGeom>
            <a:avLst/>
            <a:gdLst/>
            <a:ahLst/>
            <a:cxnLst/>
            <a:rect r="r" b="b" t="t" l="l"/>
            <a:pathLst>
              <a:path h="3032949" w="6205523">
                <a:moveTo>
                  <a:pt x="0" y="0"/>
                </a:moveTo>
                <a:lnTo>
                  <a:pt x="6205523" y="0"/>
                </a:lnTo>
                <a:lnTo>
                  <a:pt x="6205523" y="3032949"/>
                </a:lnTo>
                <a:lnTo>
                  <a:pt x="0" y="30329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0820" y="640380"/>
            <a:ext cx="749433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2372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087245"/>
            <a:ext cx="8250510" cy="607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 Growth Drivers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Rising consumer shift towards sustainable, ethical, and health-conscious choices.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Growing popularity of plant-based products like burgers, sausages, seafood, and vegan bacon.</a:t>
            </a:r>
          </a:p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Emerging Segments &amp; Challenges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Vegan Bacon: Fast-growing segment, but taste and texture optimization remains a challenge (e.g., Gardein consumer feedback).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Flexitarians &amp; Gym-Goers: Key growth audience, yet concerns exist regarding:</a:t>
            </a:r>
          </a:p>
          <a:p>
            <a:pPr algn="l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Plant protein digestion and bioavailability.</a:t>
            </a:r>
          </a:p>
          <a:p>
            <a:pPr algn="l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Amino acid spiking and health implications.</a:t>
            </a:r>
          </a:p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Consumer Insights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40% of shoppers bought plant-based meat/dairy in last 6 months — but only 10% follow fully plant-based diets.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86% of meat substitute buyers also buy conventional meat, indicating these products complement diets rather than replace meat entirely.</a:t>
            </a:r>
          </a:p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 Trends &amp; Future Outlook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Packaging and presentation are increasingly important.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Plant-based meat market projected at $16.7B in 2024, compared to $1.43T global meat market — huge growth potential.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Health &amp; wellness trends + COVID-19 pandemic have accelerated demand for plant-based options.</a:t>
            </a:r>
          </a:p>
          <a:p>
            <a:pPr algn="l">
              <a:lnSpc>
                <a:spcPts val="2239"/>
              </a:lnSpc>
            </a:pPr>
          </a:p>
        </p:txBody>
      </p:sp>
      <p:graphicFrame>
        <p:nvGraphicFramePr>
          <p:cNvPr name="Object 14" id="14"/>
          <p:cNvGraphicFramePr/>
          <p:nvPr/>
        </p:nvGraphicFramePr>
        <p:xfrm>
          <a:off x="1103219" y="5068414"/>
          <a:ext cx="5800725" cy="3771900"/>
        </p:xfrm>
        <a:graphic>
          <a:graphicData uri="http://schemas.openxmlformats.org/presentationml/2006/ole">
            <p:oleObj imgW="6959600" imgH="4927600" r:id="rId11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99999">
            <a:off x="-105366" y="-300299"/>
            <a:ext cx="3652982" cy="3780576"/>
          </a:xfrm>
          <a:custGeom>
            <a:avLst/>
            <a:gdLst/>
            <a:ahLst/>
            <a:cxnLst/>
            <a:rect r="r" b="b" t="t" l="l"/>
            <a:pathLst>
              <a:path h="3780576" w="3652982">
                <a:moveTo>
                  <a:pt x="0" y="0"/>
                </a:moveTo>
                <a:lnTo>
                  <a:pt x="3652982" y="0"/>
                </a:lnTo>
                <a:lnTo>
                  <a:pt x="3652982" y="3780576"/>
                </a:lnTo>
                <a:lnTo>
                  <a:pt x="0" y="378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03800" y="1589989"/>
            <a:ext cx="4539217" cy="3064032"/>
          </a:xfrm>
          <a:custGeom>
            <a:avLst/>
            <a:gdLst/>
            <a:ahLst/>
            <a:cxnLst/>
            <a:rect r="r" b="b" t="t" l="l"/>
            <a:pathLst>
              <a:path h="3064032" w="4539217">
                <a:moveTo>
                  <a:pt x="0" y="0"/>
                </a:moveTo>
                <a:lnTo>
                  <a:pt x="4539217" y="0"/>
                </a:lnTo>
                <a:lnTo>
                  <a:pt x="4539217" y="3064032"/>
                </a:lnTo>
                <a:lnTo>
                  <a:pt x="0" y="3064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9" r="-1419" b="-15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03800" y="4996921"/>
            <a:ext cx="3851249" cy="3188600"/>
          </a:xfrm>
          <a:custGeom>
            <a:avLst/>
            <a:gdLst/>
            <a:ahLst/>
            <a:cxnLst/>
            <a:rect r="r" b="b" t="t" l="l"/>
            <a:pathLst>
              <a:path h="3188600" w="3851249">
                <a:moveTo>
                  <a:pt x="0" y="0"/>
                </a:moveTo>
                <a:lnTo>
                  <a:pt x="3851249" y="0"/>
                </a:lnTo>
                <a:lnTo>
                  <a:pt x="3851249" y="3188600"/>
                </a:lnTo>
                <a:lnTo>
                  <a:pt x="0" y="3188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3322" b="-1273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68452" y="481277"/>
            <a:ext cx="960235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E22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KNOW YOUR COMPETITION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9606" y="1459653"/>
            <a:ext cx="7929726" cy="635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Gardein (Conagra Brands)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Diverse offerings: From filets and tenders to soups and seafood alternatives.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Nutrient-rich ingredients: Ancient grains, non-GMO soy, low saturated fat, and zero cholesterol.</a:t>
            </a:r>
          </a:p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Morningstar Farms (Kellogg)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Established &amp; trusted: Operating since 1974 with wide brand recognition.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Consumer appeal: 73% brand awareness; positioned as natural and tasty, not just meat substitutes.</a:t>
            </a:r>
          </a:p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Beyond Meat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Innovative leader: Famous for products mimicking beef (e.g., Beyond Burger).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Science-backed positioning: Partnered with ACS for health research 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Target audience: Not only vegans/vegetarians but also flexitarians and meat-eaters.</a:t>
            </a:r>
          </a:p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Impossible Foods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Sustainability champion: Massive resource savings (96% less land, 91% fewer emissions).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Restaurant presence: 17,000+ locations including Burger King and White Castle.</a:t>
            </a:r>
          </a:p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Competitive Focus Areas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Taste &amp; texture optimization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Protein quality and health benefits (esp. for gym-goers and flexitarians)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Sustainability and ethical production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Brand recognition and restaurant/retail presence</a:t>
            </a:r>
          </a:p>
          <a:p>
            <a:pPr algn="l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6567" y="-517759"/>
            <a:ext cx="3307934" cy="3092919"/>
          </a:xfrm>
          <a:custGeom>
            <a:avLst/>
            <a:gdLst/>
            <a:ahLst/>
            <a:cxnLst/>
            <a:rect r="r" b="b" t="t" l="l"/>
            <a:pathLst>
              <a:path h="3092919" w="3307934">
                <a:moveTo>
                  <a:pt x="0" y="0"/>
                </a:moveTo>
                <a:lnTo>
                  <a:pt x="3307934" y="0"/>
                </a:lnTo>
                <a:lnTo>
                  <a:pt x="3307934" y="3092918"/>
                </a:lnTo>
                <a:lnTo>
                  <a:pt x="0" y="3092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99999">
            <a:off x="-86874" y="-226334"/>
            <a:ext cx="3652982" cy="3780576"/>
          </a:xfrm>
          <a:custGeom>
            <a:avLst/>
            <a:gdLst/>
            <a:ahLst/>
            <a:cxnLst/>
            <a:rect r="r" b="b" t="t" l="l"/>
            <a:pathLst>
              <a:path h="3780576" w="3652982">
                <a:moveTo>
                  <a:pt x="0" y="0"/>
                </a:moveTo>
                <a:lnTo>
                  <a:pt x="3652982" y="0"/>
                </a:lnTo>
                <a:lnTo>
                  <a:pt x="3652982" y="3780577"/>
                </a:lnTo>
                <a:lnTo>
                  <a:pt x="0" y="3780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30892" y="1901102"/>
            <a:ext cx="7071381" cy="3323549"/>
          </a:xfrm>
          <a:custGeom>
            <a:avLst/>
            <a:gdLst/>
            <a:ahLst/>
            <a:cxnLst/>
            <a:rect r="r" b="b" t="t" l="l"/>
            <a:pathLst>
              <a:path h="3323549" w="7071381">
                <a:moveTo>
                  <a:pt x="0" y="0"/>
                </a:moveTo>
                <a:lnTo>
                  <a:pt x="7071381" y="0"/>
                </a:lnTo>
                <a:lnTo>
                  <a:pt x="7071381" y="3323549"/>
                </a:lnTo>
                <a:lnTo>
                  <a:pt x="0" y="3323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27621" y="1954903"/>
            <a:ext cx="6698587" cy="3269748"/>
          </a:xfrm>
          <a:custGeom>
            <a:avLst/>
            <a:gdLst/>
            <a:ahLst/>
            <a:cxnLst/>
            <a:rect r="r" b="b" t="t" l="l"/>
            <a:pathLst>
              <a:path h="3269748" w="6698587">
                <a:moveTo>
                  <a:pt x="0" y="0"/>
                </a:moveTo>
                <a:lnTo>
                  <a:pt x="6698587" y="0"/>
                </a:lnTo>
                <a:lnTo>
                  <a:pt x="6698587" y="3269748"/>
                </a:lnTo>
                <a:lnTo>
                  <a:pt x="0" y="3269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68452" y="751329"/>
            <a:ext cx="1092940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FF75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SEASONAL INSIGHTS &amp; TRENDS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71969" y="5733543"/>
            <a:ext cx="13675255" cy="252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Strategic Implications for ConAgra</a:t>
            </a:r>
          </a:p>
          <a:p>
            <a:pPr algn="l" marL="440783" indent="-220391" lvl="1">
              <a:lnSpc>
                <a:spcPts val="2858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ConAgra must revitalize product offerings and campaigns, especially during Spring and Summer, to regain lost seasonal dominance.</a:t>
            </a:r>
          </a:p>
          <a:p>
            <a:pPr algn="l" marL="440783" indent="-220391" lvl="1">
              <a:lnSpc>
                <a:spcPts val="2858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Opportunity to diversify form and flavor portfolio and target segments where competitors are plateauing.</a:t>
            </a:r>
          </a:p>
          <a:p>
            <a:pPr algn="l" marL="440783" indent="-220391" lvl="1">
              <a:lnSpc>
                <a:spcPts val="2858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Leverage historical data to identify declining SKUs and reallocate resources to high-performing segments.</a:t>
            </a:r>
          </a:p>
          <a:p>
            <a:pPr algn="l" marL="440783" indent="-220391" lvl="1">
              <a:lnSpc>
                <a:spcPts val="2858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Consider differentiated pricing strategies and store-level promotions to capture price-sensitive buyers during key seasons.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03800" y="8914728"/>
            <a:ext cx="3402543" cy="0"/>
          </a:xfrm>
          <a:prstGeom prst="line">
            <a:avLst/>
          </a:prstGeom>
          <a:ln cap="flat" w="1905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181657" y="8914728"/>
            <a:ext cx="3457067" cy="0"/>
          </a:xfrm>
          <a:prstGeom prst="line">
            <a:avLst/>
          </a:prstGeom>
          <a:ln cap="flat" w="190500">
            <a:solidFill>
              <a:srgbClr val="EB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638724" y="8914728"/>
            <a:ext cx="3649276" cy="0"/>
          </a:xfrm>
          <a:prstGeom prst="line">
            <a:avLst/>
          </a:prstGeom>
          <a:ln cap="flat" w="190500">
            <a:solidFill>
              <a:srgbClr val="FF75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106343" y="8914728"/>
            <a:ext cx="4075315" cy="0"/>
          </a:xfrm>
          <a:prstGeom prst="line">
            <a:avLst/>
          </a:prstGeom>
          <a:ln cap="flat" w="190500">
            <a:solidFill>
              <a:srgbClr val="0687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914728"/>
            <a:ext cx="3703800" cy="0"/>
          </a:xfrm>
          <a:prstGeom prst="line">
            <a:avLst/>
          </a:prstGeom>
          <a:ln cap="flat" w="190500">
            <a:solidFill>
              <a:srgbClr val="2A82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9104268"/>
            <a:ext cx="2352595" cy="1329088"/>
          </a:xfrm>
          <a:custGeom>
            <a:avLst/>
            <a:gdLst/>
            <a:ahLst/>
            <a:cxnLst/>
            <a:rect r="r" b="b" t="t" l="l"/>
            <a:pathLst>
              <a:path h="1329088" w="2352595">
                <a:moveTo>
                  <a:pt x="0" y="0"/>
                </a:moveTo>
                <a:lnTo>
                  <a:pt x="2352595" y="0"/>
                </a:lnTo>
                <a:lnTo>
                  <a:pt x="2352595" y="1329089"/>
                </a:lnTo>
                <a:lnTo>
                  <a:pt x="0" y="132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3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951688">
            <a:off x="14719804" y="-887255"/>
            <a:ext cx="4816728" cy="5030525"/>
          </a:xfrm>
          <a:custGeom>
            <a:avLst/>
            <a:gdLst/>
            <a:ahLst/>
            <a:cxnLst/>
            <a:rect r="r" b="b" t="t" l="l"/>
            <a:pathLst>
              <a:path h="5030525" w="4816728">
                <a:moveTo>
                  <a:pt x="0" y="0"/>
                </a:moveTo>
                <a:lnTo>
                  <a:pt x="4816728" y="0"/>
                </a:lnTo>
                <a:lnTo>
                  <a:pt x="4816728" y="5030525"/>
                </a:lnTo>
                <a:lnTo>
                  <a:pt x="0" y="503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2477960"/>
            <a:ext cx="8981412" cy="5387916"/>
          </a:xfrm>
          <a:custGeom>
            <a:avLst/>
            <a:gdLst/>
            <a:ahLst/>
            <a:cxnLst/>
            <a:rect r="r" b="b" t="t" l="l"/>
            <a:pathLst>
              <a:path h="5387916" w="8981412">
                <a:moveTo>
                  <a:pt x="0" y="0"/>
                </a:moveTo>
                <a:lnTo>
                  <a:pt x="8981412" y="0"/>
                </a:lnTo>
                <a:lnTo>
                  <a:pt x="8981412" y="5387916"/>
                </a:lnTo>
                <a:lnTo>
                  <a:pt x="0" y="5387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13" b="-313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2236880"/>
            <a:ext cx="6454449" cy="3145639"/>
          </a:xfrm>
          <a:custGeom>
            <a:avLst/>
            <a:gdLst/>
            <a:ahLst/>
            <a:cxnLst/>
            <a:rect r="r" b="b" t="t" l="l"/>
            <a:pathLst>
              <a:path h="3145639" w="6454449">
                <a:moveTo>
                  <a:pt x="0" y="0"/>
                </a:moveTo>
                <a:lnTo>
                  <a:pt x="6454449" y="0"/>
                </a:lnTo>
                <a:lnTo>
                  <a:pt x="6454449" y="3145639"/>
                </a:lnTo>
                <a:lnTo>
                  <a:pt x="0" y="3145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3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67514" y="5382519"/>
            <a:ext cx="5664256" cy="3224267"/>
          </a:xfrm>
          <a:custGeom>
            <a:avLst/>
            <a:gdLst/>
            <a:ahLst/>
            <a:cxnLst/>
            <a:rect r="r" b="b" t="t" l="l"/>
            <a:pathLst>
              <a:path h="3224267" w="5664256">
                <a:moveTo>
                  <a:pt x="0" y="0"/>
                </a:moveTo>
                <a:lnTo>
                  <a:pt x="5664256" y="0"/>
                </a:lnTo>
                <a:lnTo>
                  <a:pt x="5664256" y="3224267"/>
                </a:lnTo>
                <a:lnTo>
                  <a:pt x="0" y="3224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06" r="0" b="-50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0820" y="640380"/>
            <a:ext cx="749433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2A820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4669" y="1345230"/>
            <a:ext cx="82193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779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Analysing Price Per Unit Sales For All Brands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DAGml8s-7NE</dc:identifier>
  <dcterms:modified xsi:type="dcterms:W3CDTF">2011-08-01T06:04:30Z</dcterms:modified>
  <cp:revision>1</cp:revision>
  <dc:title>Page 1</dc:title>
</cp:coreProperties>
</file>